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2.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2.xml><?xml version="1.0" encoding="utf-8"?>
<a:tblStyleLst xmlns:a="http://schemas.openxmlformats.org/drawingml/2006/main" xmlns:r="http://schemas.openxmlformats.org/officeDocument/2006/relationships" def="{90651C3A-4460-11DB-9652-00E08161165F}">
  <a:tblStyle styleId="{671785B1-3AAF-4A9C-961B-2BB5BF7A2F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075333E-858F-47FB-B613-1EAB760072A7}"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2.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2.xml"/><Relationship Id="rId3" Type="http://schemas.openxmlformats.org/officeDocument/2006/relationships/presProps" Target="presProps2.xml"/><Relationship Id="rId4" Type="http://schemas.openxmlformats.org/officeDocument/2006/relationships/tableStyles" Target="tableStyles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Good Afternoon, This is the Technical Presentation from Team Pegasus Alpha from BITS Pilani Goa Campus, for SAE ADC 2021.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65b4fb11e_6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65b4fb11e_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Using these parameters we identified the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65b4fb11e_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65b4fb11e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wing and power loading from the performance requirements,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65b4fb11e_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65b4fb11e_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estimated the weight of the aircraft, and calculated the total wing area.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65b4fb11e_6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65b4fb11e_6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65b4fb11e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65b4fb11e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After identifying a suitable wing area, we identified airfoils based on the these criteria. </a:t>
            </a:r>
            <a:r>
              <a:rPr lang="en">
                <a:solidFill>
                  <a:schemeClr val="dk1"/>
                </a:solidFill>
              </a:rPr>
              <a:t>We identified the FX 63 110 airfoil to meet these requirements.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65b4fb11e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65b4fb11e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chose a rectangular wing design for our aircraft. Using CL^1.5/CD which is inversely related to the power consumed, we identified an operating range as shown.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Using the relation, we iterated through a range of morphing amounts to size and identify the percent morphing for our heavy-lift configuration.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5549add28_1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5549add28_1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After laying the theoretical foundation</a:t>
            </a:r>
            <a:r>
              <a:rPr lang="en">
                <a:solidFill>
                  <a:schemeClr val="dk1"/>
                </a:solidFill>
              </a:rPr>
              <a:t>, we calculated the input parameters using XFLR5 and compared them with the initial values. If the values match, our design process was complete, otherwise, we used the new values as the initial input parameters and repeated the process. </a:t>
            </a:r>
            <a:r>
              <a:rPr lang="en">
                <a:solidFill>
                  <a:schemeClr val="dk1"/>
                </a:solidFill>
              </a:rPr>
              <a:t>The XFLR5 process includes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5549add28_1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5549add28_1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analyzing and choosing the airfoil for ideal performance at expected Reynolds number ranges,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5549add28_1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5549add28_1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constructing a wing and tail setup, trimming at a particular angle with a healthy static margin and power factor, all while keeping mindful of the acceptable operating angle of attack and speed. Lateral stability is ensured with a small dihedral for the wings.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5549add28_1_2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5549add28_1_2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slides portray the final design for our aircraft.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65c5b8e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65c5b8e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start off, let’s summarise the basic characteristics and performance parameters of the aircraft, and lay the foundation for the innovative design we have implemented.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5549add2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5549add2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Using XFLR5 and analytic equations on these slides,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5549add28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5549add28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can calculate the control surface sizes.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717b638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717b638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Same goes for ensuring dynamic stability, here are the analytic results,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4760d77a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4760d77a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Validated in XFLR5.</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65c5b8e8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65c5b8e8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innovation for this aircraft was inspired by the shape-shifting wings currently being developed at NASA, MIT, and FlexSys. As mentioned, our aircraft needs to operate in two scenarios with different requirements but having a basic goal of the highest endurance for the scenario. Instead of building two different wings for the purpose, we designed a morphing mechanism for a single wing that will achieve both.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5549add28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5549add28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design is relatively simple, with the wing divided into four sections along the chord, each able to rotate to a certain angle in either direction, bound to return via torsion springs. This mechanism allows the airfoil to morph so that on full deflection, the camber of the airfoil will become nearly double the original amount when deflected downwards, and half as much when deflected upwards.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65b4fb11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65b4fb11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Drag and efficiency values have been used to soft limit the deflection to 75% on either side. A servo mounted on the fuselage manipulates a control rod to perform this morph in a single arc.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morphing capability has a litany of advantages. To sum it up, in various morph states, this aircraft can lift a wide variety of payloads without any change to its operating conditions, and be able to stall at a much lower speed and higher angle of attack. A smooth surface without discontinuities greatly reduces induced drag, as the work of flaps, ailerons and </a:t>
            </a:r>
            <a:r>
              <a:rPr lang="en">
                <a:solidFill>
                  <a:schemeClr val="dk1"/>
                </a:solidFill>
              </a:rPr>
              <a:t>air brakes</a:t>
            </a:r>
            <a:r>
              <a:rPr lang="en">
                <a:solidFill>
                  <a:schemeClr val="dk1"/>
                </a:solidFill>
              </a:rPr>
              <a:t> are taken up by the morphing wings as well. Maximizing endurance, however, is the goal for all of the innovations, and it is possible without changing operating conditions.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65b4fb11e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65b4fb11e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graph maps the camber and incidence change as morphing takes place, and there's always an ideal operating spot for any payload value without having to fly the plane faster and drain battery, let alone account for dynamic thrust requirements.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65b4fb11e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65b4fb11e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 simple chart like this one, which shows lift against operating speed for various morph states, allows planning to an intricate level, at any speed or payload capacity, one likes or needs.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5549add28_1_2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5549add28_1_2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Since we have two modes of flight, the propeller and motor combination should be able to accommodate both of them.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65c5b8e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65c5b8e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aircraft is a tractor with a rectangular wing incorporating the FX 63 110 airfoils, and a tail incorporating the NACA 63010 airfoil. Dimensions are mentioned for your reference. Using some innovative techniques and optimization, we could bring down the empty weight of our aircraft to 731 grams.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5549add28_1_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5549add28_1_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Based on our analysis, we decided upon the AS2317 Long shaft motor from T-motors and APC 9X7 inch propeller. This combination operates at 75% throttle in cruise mode and at 90% throttle for the maximum liftoff mode. The propeller is made from composites and the combination weighs at just over 100 gms.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5549add28_1_2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5549add28_1_2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selection process for the motor and propeller consisted of utilizing the dynamic thrust equation to get the required RPM for given dynamic thrust and pitch and speed. By comparing desired specifications with data available on T-motors, we were able to finalize our motor propeller combination.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6797103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6797103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For the battery, a 1500 mah Li-polymer 3 cell battery from orange was selected. The battery provides a flight time of around 3 minutes and weighs at 120 gm. To save weight, this is the smallest, and lightest battery that is sufficient for our competition attempt.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5549add28_1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5549add28_1_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 wolfpack Opto 50 A ESC well accommodates the 40 A requirement of the motor.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servos, two models have been used; SG-90 servo for the low torque control surfaces ie. the elevator and rudder, sufficient for the maximum required 0.016 Nm; SG-92R for the high torque requirement of the morphing wing, sufficient for the required 0.18 Nm.</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5549add28_1_2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5549add28_1_2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have used a 6-channel Tx-Rx for radio control. 4-channels used for Aileron, elevator, thrust, and rudder control, 5th channel additional features and the 6th channel to switch between two morph states. The free morphing capability of the plane was limited by the availability of suitable Tx-Rx.</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65c5b8e8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65c5b8e8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structure of the aircraft depends heavily on additive manufacturing techniques, specifically 3D printing to create complex structures.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65c5b8e8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e65c5b8e8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For the wing this was an obvious choice, the sections of the morphing wing were too complex to be cut out of traditional materials like balsa, and machining metals was a time and cost-consuming process. 3D printing using ABS not only is extremely lightweight (our entire aircraft comes at 731 grams) but also structurally sound.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65c5b8e8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65c5b8e8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use of 3D printing allowed us to explore a revolutionary design process for the fuselage, called Generative Design. This process </a:t>
            </a:r>
            <a:r>
              <a:rPr lang="en">
                <a:solidFill>
                  <a:schemeClr val="dk1"/>
                </a:solidFill>
              </a:rPr>
              <a:t>improved</a:t>
            </a:r>
            <a:r>
              <a:rPr lang="en">
                <a:solidFill>
                  <a:schemeClr val="dk1"/>
                </a:solidFill>
              </a:rPr>
              <a:t> incredibly </a:t>
            </a:r>
            <a:r>
              <a:rPr lang="en">
                <a:solidFill>
                  <a:schemeClr val="dk1"/>
                </a:solidFill>
              </a:rPr>
              <a:t>useful</a:t>
            </a:r>
            <a:r>
              <a:rPr lang="en">
                <a:solidFill>
                  <a:schemeClr val="dk1"/>
                </a:solidFill>
              </a:rPr>
              <a:t> for weight optimization, while the safety factor of the structure was </a:t>
            </a:r>
            <a:r>
              <a:rPr lang="en">
                <a:solidFill>
                  <a:schemeClr val="dk1"/>
                </a:solidFill>
              </a:rPr>
              <a:t>maintained</a:t>
            </a:r>
            <a:r>
              <a:rPr lang="en">
                <a:solidFill>
                  <a:schemeClr val="dk1"/>
                </a:solidFill>
              </a:rPr>
              <a:t> at a healthy level. It gave our fuselage a sleek-looking aerodynamic design that is very capable of taking the payload weight, the wing lift, torque from the empennage, and miscellaneous motor forces.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5549add28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5549add28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wing and Tail structures draw design inspiration from the fuselage, allowing us to maintain component strength while shedding unnecessary weight. The surfaces are covered with stretchable plastics like Polypropylene to allow flexibility of morphing, and for a smooth surface.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65c5b8e8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65c5b8e8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payload bay is secure inside the fuselage as a screwed-in cap can bar the aft section of the fuselage where the payload may easily slide in and out. Similar caps are placed over the electronics bay so that they may be easily accessed.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65c5b8e8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65c5b8e8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per our application report, our aircraft shall operate in two situations: A high endurance mode to loiter and perform search operations, and a high lift mode to dart towards an affected individual to drop a heavy relief package.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65c5b8e8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e65c5b8e8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Aluminum is the choice of tail boom and central wing spar due to its strength to weight properties, both sized to ensure healthy safety factors. The attachments are made using 3M bolts. The major sections of the aircraft, the fuselage, 2 halves of the wing and the empennage can be separated to be stored easily in a box with the dimensions smaller than that specified for the competition.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65c5b8e8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65c5b8e8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innovation allows for the aircraft to most efficiently perform both tasks, at merely the press of a button!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65c5b8e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65c5b8e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slide shows the lifting capacity and endurance of the aircraft in both modes. As you can see, we have increased the payload by a KG, and can even further, while keeping the endurance optimized.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65c5b8e8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65c5b8e8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ensure our aircraft is hand-launchable, we performed a takeoff analysis to determine the stall velocity for a given wing area. Throw speed is approximated as stall speed for the aircraft for this purpose.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65b4fb11e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65b4fb11e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get the following graph between the wing area and stall velocity. Using the data from aircraft of previous competitions, we identified the stall velocity to be 12.5 ms</a:t>
            </a:r>
            <a:r>
              <a:rPr baseline="30000" lang="en">
                <a:solidFill>
                  <a:schemeClr val="dk1"/>
                </a:solidFill>
              </a:rPr>
              <a:t>-1</a:t>
            </a:r>
            <a:r>
              <a:rPr lang="en">
                <a:solidFill>
                  <a:schemeClr val="dk1"/>
                </a:solidFill>
              </a:rPr>
              <a:t> for our 3kg payload configuration.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65b4fb11e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65b4fb11e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utilized an iterative process for our aircraft design which made use of the zero-lift coefficient and induced drag factor as input parameters.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0" y="-2171752"/>
            <a:ext cx="9144000" cy="731524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2" name="Shape 52"/>
        <p:cNvGrpSpPr/>
        <p:nvPr/>
      </p:nvGrpSpPr>
      <p:grpSpPr>
        <a:xfrm>
          <a:off x="0" y="0"/>
          <a:ext cx="0" cy="0"/>
          <a:chOff x="0" y="0"/>
          <a:chExt cx="0" cy="0"/>
        </a:xfrm>
      </p:grpSpPr>
      <p:sp>
        <p:nvSpPr>
          <p:cNvPr id="53" name="Google Shape;53;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13"/>
          <p:cNvGrpSpPr/>
          <p:nvPr/>
        </p:nvGrpSpPr>
        <p:grpSpPr>
          <a:xfrm>
            <a:off x="2" y="4713898"/>
            <a:ext cx="3047923" cy="429600"/>
            <a:chOff x="-73" y="4713898"/>
            <a:chExt cx="3047923" cy="429600"/>
          </a:xfrm>
        </p:grpSpPr>
        <p:sp>
          <p:nvSpPr>
            <p:cNvPr id="55" name="Google Shape;55;p13"/>
            <p:cNvSpPr/>
            <p:nvPr/>
          </p:nvSpPr>
          <p:spPr>
            <a:xfrm rot="-5400000">
              <a:off x="2452050" y="4547698"/>
              <a:ext cx="429600" cy="7620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5400000">
              <a:off x="928119" y="45476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flipH="1" rot="5400000">
              <a:off x="1689952"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flipH="1" rot="5400000">
              <a:off x="166127"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3"/>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title"/>
          </p:nvPr>
        </p:nvSpPr>
        <p:spPr>
          <a:xfrm>
            <a:off x="185350" y="352000"/>
            <a:ext cx="2683200" cy="4078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None/>
              <a:defRPr b="1" sz="3000">
                <a:solidFill>
                  <a:srgbClr val="212121"/>
                </a:solidFill>
              </a:defRPr>
            </a:lvl1pPr>
            <a:lvl2pPr lvl="1" algn="l">
              <a:lnSpc>
                <a:spcPct val="100000"/>
              </a:lnSpc>
              <a:spcBef>
                <a:spcPts val="0"/>
              </a:spcBef>
              <a:spcAft>
                <a:spcPts val="0"/>
              </a:spcAft>
              <a:buNone/>
              <a:defRPr b="1" sz="3000">
                <a:solidFill>
                  <a:srgbClr val="212121"/>
                </a:solidFill>
              </a:defRPr>
            </a:lvl2pPr>
            <a:lvl3pPr lvl="2" algn="l">
              <a:lnSpc>
                <a:spcPct val="100000"/>
              </a:lnSpc>
              <a:spcBef>
                <a:spcPts val="0"/>
              </a:spcBef>
              <a:spcAft>
                <a:spcPts val="0"/>
              </a:spcAft>
              <a:buNone/>
              <a:defRPr b="1" sz="3000">
                <a:solidFill>
                  <a:srgbClr val="212121"/>
                </a:solidFill>
              </a:defRPr>
            </a:lvl3pPr>
            <a:lvl4pPr lvl="3" algn="l">
              <a:lnSpc>
                <a:spcPct val="100000"/>
              </a:lnSpc>
              <a:spcBef>
                <a:spcPts val="0"/>
              </a:spcBef>
              <a:spcAft>
                <a:spcPts val="0"/>
              </a:spcAft>
              <a:buNone/>
              <a:defRPr b="1" sz="3000">
                <a:solidFill>
                  <a:srgbClr val="212121"/>
                </a:solidFill>
              </a:defRPr>
            </a:lvl4pPr>
            <a:lvl5pPr lvl="4" algn="l">
              <a:lnSpc>
                <a:spcPct val="100000"/>
              </a:lnSpc>
              <a:spcBef>
                <a:spcPts val="0"/>
              </a:spcBef>
              <a:spcAft>
                <a:spcPts val="0"/>
              </a:spcAft>
              <a:buNone/>
              <a:defRPr b="1" sz="3000">
                <a:solidFill>
                  <a:srgbClr val="212121"/>
                </a:solidFill>
              </a:defRPr>
            </a:lvl5pPr>
            <a:lvl6pPr lvl="5" algn="l">
              <a:lnSpc>
                <a:spcPct val="100000"/>
              </a:lnSpc>
              <a:spcBef>
                <a:spcPts val="0"/>
              </a:spcBef>
              <a:spcAft>
                <a:spcPts val="0"/>
              </a:spcAft>
              <a:buNone/>
              <a:defRPr b="1" sz="3000">
                <a:solidFill>
                  <a:srgbClr val="212121"/>
                </a:solidFill>
              </a:defRPr>
            </a:lvl6pPr>
            <a:lvl7pPr lvl="6" algn="l">
              <a:lnSpc>
                <a:spcPct val="100000"/>
              </a:lnSpc>
              <a:spcBef>
                <a:spcPts val="0"/>
              </a:spcBef>
              <a:spcAft>
                <a:spcPts val="0"/>
              </a:spcAft>
              <a:buNone/>
              <a:defRPr b="1" sz="3000">
                <a:solidFill>
                  <a:srgbClr val="212121"/>
                </a:solidFill>
              </a:defRPr>
            </a:lvl7pPr>
            <a:lvl8pPr lvl="7" algn="l">
              <a:lnSpc>
                <a:spcPct val="100000"/>
              </a:lnSpc>
              <a:spcBef>
                <a:spcPts val="0"/>
              </a:spcBef>
              <a:spcAft>
                <a:spcPts val="0"/>
              </a:spcAft>
              <a:buNone/>
              <a:defRPr b="1" sz="3000">
                <a:solidFill>
                  <a:srgbClr val="212121"/>
                </a:solidFill>
              </a:defRPr>
            </a:lvl8pPr>
            <a:lvl9pPr lvl="8" algn="l">
              <a:lnSpc>
                <a:spcPct val="100000"/>
              </a:lnSpc>
              <a:spcBef>
                <a:spcPts val="0"/>
              </a:spcBef>
              <a:spcAft>
                <a:spcPts val="0"/>
              </a:spcAft>
              <a:buNone/>
              <a:defRPr b="1" sz="3000">
                <a:solidFill>
                  <a:srgbClr val="212121"/>
                </a:solidFill>
              </a:defRPr>
            </a:lvl9pPr>
          </a:lstStyle>
          <a:p/>
        </p:txBody>
      </p:sp>
      <p:sp>
        <p:nvSpPr>
          <p:cNvPr id="61" name="Google Shape;61;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62" name="Shape 62"/>
        <p:cNvGrpSpPr/>
        <p:nvPr/>
      </p:nvGrpSpPr>
      <p:grpSpPr>
        <a:xfrm>
          <a:off x="0" y="0"/>
          <a:ext cx="0" cy="0"/>
          <a:chOff x="0" y="0"/>
          <a:chExt cx="0" cy="0"/>
        </a:xfrm>
      </p:grpSpPr>
      <p:sp>
        <p:nvSpPr>
          <p:cNvPr id="63" name="Google Shape;63;p14"/>
          <p:cNvSpPr/>
          <p:nvPr/>
        </p:nvSpPr>
        <p:spPr>
          <a:xfrm>
            <a:off x="0" y="0"/>
            <a:ext cx="9144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449260" y="5311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type="ctrTitle"/>
          </p:nvPr>
        </p:nvSpPr>
        <p:spPr>
          <a:xfrm>
            <a:off x="323300" y="772850"/>
            <a:ext cx="2704200" cy="31401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66" name="Google Shape;66;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67" name="Shape 67"/>
        <p:cNvGrpSpPr/>
        <p:nvPr/>
      </p:nvGrpSpPr>
      <p:grpSpPr>
        <a:xfrm>
          <a:off x="0" y="0"/>
          <a:ext cx="0" cy="0"/>
          <a:chOff x="0" y="0"/>
          <a:chExt cx="0" cy="0"/>
        </a:xfrm>
      </p:grpSpPr>
      <p:sp>
        <p:nvSpPr>
          <p:cNvPr id="68" name="Google Shape;68;p1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5"/>
          <p:cNvGrpSpPr/>
          <p:nvPr/>
        </p:nvGrpSpPr>
        <p:grpSpPr>
          <a:xfrm>
            <a:off x="6096350" y="0"/>
            <a:ext cx="3047700" cy="431400"/>
            <a:chOff x="6096400" y="0"/>
            <a:chExt cx="3047700" cy="431400"/>
          </a:xfrm>
        </p:grpSpPr>
        <p:sp>
          <p:nvSpPr>
            <p:cNvPr id="71" name="Google Shape;71;p15"/>
            <p:cNvSpPr/>
            <p:nvPr/>
          </p:nvSpPr>
          <p:spPr>
            <a:xfrm>
              <a:off x="6096400" y="0"/>
              <a:ext cx="3047700" cy="2157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6096400" y="215700"/>
              <a:ext cx="3047700" cy="2157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6096400" y="215702"/>
              <a:ext cx="3047700" cy="55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5"/>
          <p:cNvSpPr txBox="1"/>
          <p:nvPr>
            <p:ph type="title"/>
          </p:nvPr>
        </p:nvSpPr>
        <p:spPr>
          <a:xfrm>
            <a:off x="6293125" y="754675"/>
            <a:ext cx="2665500" cy="3626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600">
                <a:solidFill>
                  <a:srgbClr val="212121"/>
                </a:solidFill>
              </a:defRPr>
            </a:lvl1pPr>
            <a:lvl2pPr lvl="1" algn="l">
              <a:lnSpc>
                <a:spcPct val="100000"/>
              </a:lnSpc>
              <a:spcBef>
                <a:spcPts val="0"/>
              </a:spcBef>
              <a:spcAft>
                <a:spcPts val="0"/>
              </a:spcAft>
              <a:buNone/>
              <a:defRPr b="1" sz="2600">
                <a:solidFill>
                  <a:srgbClr val="212121"/>
                </a:solidFill>
              </a:defRPr>
            </a:lvl2pPr>
            <a:lvl3pPr lvl="2" algn="l">
              <a:lnSpc>
                <a:spcPct val="100000"/>
              </a:lnSpc>
              <a:spcBef>
                <a:spcPts val="0"/>
              </a:spcBef>
              <a:spcAft>
                <a:spcPts val="0"/>
              </a:spcAft>
              <a:buNone/>
              <a:defRPr b="1" sz="2600">
                <a:solidFill>
                  <a:srgbClr val="212121"/>
                </a:solidFill>
              </a:defRPr>
            </a:lvl3pPr>
            <a:lvl4pPr lvl="3" algn="l">
              <a:lnSpc>
                <a:spcPct val="100000"/>
              </a:lnSpc>
              <a:spcBef>
                <a:spcPts val="0"/>
              </a:spcBef>
              <a:spcAft>
                <a:spcPts val="0"/>
              </a:spcAft>
              <a:buNone/>
              <a:defRPr b="1" sz="2600">
                <a:solidFill>
                  <a:srgbClr val="212121"/>
                </a:solidFill>
              </a:defRPr>
            </a:lvl4pPr>
            <a:lvl5pPr lvl="4" algn="l">
              <a:lnSpc>
                <a:spcPct val="100000"/>
              </a:lnSpc>
              <a:spcBef>
                <a:spcPts val="0"/>
              </a:spcBef>
              <a:spcAft>
                <a:spcPts val="0"/>
              </a:spcAft>
              <a:buNone/>
              <a:defRPr b="1" sz="2600">
                <a:solidFill>
                  <a:srgbClr val="212121"/>
                </a:solidFill>
              </a:defRPr>
            </a:lvl5pPr>
            <a:lvl6pPr lvl="5" algn="l">
              <a:lnSpc>
                <a:spcPct val="100000"/>
              </a:lnSpc>
              <a:spcBef>
                <a:spcPts val="0"/>
              </a:spcBef>
              <a:spcAft>
                <a:spcPts val="0"/>
              </a:spcAft>
              <a:buNone/>
              <a:defRPr b="1" sz="2600">
                <a:solidFill>
                  <a:srgbClr val="212121"/>
                </a:solidFill>
              </a:defRPr>
            </a:lvl6pPr>
            <a:lvl7pPr lvl="6" algn="l">
              <a:lnSpc>
                <a:spcPct val="100000"/>
              </a:lnSpc>
              <a:spcBef>
                <a:spcPts val="0"/>
              </a:spcBef>
              <a:spcAft>
                <a:spcPts val="0"/>
              </a:spcAft>
              <a:buNone/>
              <a:defRPr b="1" sz="2600">
                <a:solidFill>
                  <a:srgbClr val="212121"/>
                </a:solidFill>
              </a:defRPr>
            </a:lvl7pPr>
            <a:lvl8pPr lvl="7" algn="l">
              <a:lnSpc>
                <a:spcPct val="100000"/>
              </a:lnSpc>
              <a:spcBef>
                <a:spcPts val="0"/>
              </a:spcBef>
              <a:spcAft>
                <a:spcPts val="0"/>
              </a:spcAft>
              <a:buNone/>
              <a:defRPr b="1" sz="2600">
                <a:solidFill>
                  <a:srgbClr val="212121"/>
                </a:solidFill>
              </a:defRPr>
            </a:lvl8pPr>
            <a:lvl9pPr lvl="8" algn="l">
              <a:lnSpc>
                <a:spcPct val="100000"/>
              </a:lnSpc>
              <a:spcBef>
                <a:spcPts val="0"/>
              </a:spcBef>
              <a:spcAft>
                <a:spcPts val="0"/>
              </a:spcAft>
              <a:buNone/>
              <a:defRPr b="1" sz="2600">
                <a:solidFill>
                  <a:srgbClr val="212121"/>
                </a:solidFill>
              </a:defRPr>
            </a:lvl9pPr>
          </a:lstStyle>
          <a:p/>
        </p:txBody>
      </p:sp>
      <p:sp>
        <p:nvSpPr>
          <p:cNvPr id="75" name="Google Shape;75;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5">
    <p:spTree>
      <p:nvGrpSpPr>
        <p:cNvPr id="76" name="Shape 76"/>
        <p:cNvGrpSpPr/>
        <p:nvPr/>
      </p:nvGrpSpPr>
      <p:grpSpPr>
        <a:xfrm>
          <a:off x="0" y="0"/>
          <a:ext cx="0" cy="0"/>
          <a:chOff x="0" y="0"/>
          <a:chExt cx="0" cy="0"/>
        </a:xfrm>
      </p:grpSpPr>
      <p:sp>
        <p:nvSpPr>
          <p:cNvPr id="77" name="Google Shape;77;p16"/>
          <p:cNvSpPr/>
          <p:nvPr/>
        </p:nvSpPr>
        <p:spPr>
          <a:xfrm>
            <a:off x="0" y="0"/>
            <a:ext cx="9144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25" y="0"/>
            <a:ext cx="9143982" cy="3277800"/>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type="ctrTitle"/>
          </p:nvPr>
        </p:nvSpPr>
        <p:spPr>
          <a:xfrm>
            <a:off x="311700" y="3537800"/>
            <a:ext cx="8097600" cy="10059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80" name="Google Shape;80;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6">
    <p:spTree>
      <p:nvGrpSpPr>
        <p:cNvPr id="81" name="Shape 81"/>
        <p:cNvGrpSpPr/>
        <p:nvPr/>
      </p:nvGrpSpPr>
      <p:grpSpPr>
        <a:xfrm>
          <a:off x="0" y="0"/>
          <a:ext cx="0" cy="0"/>
          <a:chOff x="0" y="0"/>
          <a:chExt cx="0" cy="0"/>
        </a:xfrm>
      </p:grpSpPr>
      <p:sp>
        <p:nvSpPr>
          <p:cNvPr id="82" name="Google Shape;82;p17"/>
          <p:cNvSpPr/>
          <p:nvPr/>
        </p:nvSpPr>
        <p:spPr>
          <a:xfrm>
            <a:off x="0" y="0"/>
            <a:ext cx="9144000" cy="5143500"/>
          </a:xfrm>
          <a:prstGeom prst="rect">
            <a:avLst/>
          </a:prstGeom>
          <a:gradFill>
            <a:gsLst>
              <a:gs pos="0">
                <a:srgbClr val="696969"/>
              </a:gs>
              <a:gs pos="100000">
                <a:srgbClr val="1D1D1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type="title"/>
          </p:nvPr>
        </p:nvSpPr>
        <p:spPr>
          <a:xfrm>
            <a:off x="311700" y="205950"/>
            <a:ext cx="3889500" cy="1833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84" name="Google Shape;84;p17"/>
          <p:cNvSpPr txBox="1"/>
          <p:nvPr>
            <p:ph idx="1" type="body"/>
          </p:nvPr>
        </p:nvSpPr>
        <p:spPr>
          <a:xfrm>
            <a:off x="311700" y="2234525"/>
            <a:ext cx="3889500" cy="23343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85" name="Google Shape;85;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8">
    <p:bg>
      <p:bgPr>
        <a:solidFill>
          <a:srgbClr val="FFFFFF"/>
        </a:solidFill>
      </p:bgPr>
    </p:bg>
    <p:spTree>
      <p:nvGrpSpPr>
        <p:cNvPr id="86" name="Shape 86"/>
        <p:cNvGrpSpPr/>
        <p:nvPr/>
      </p:nvGrpSpPr>
      <p:grpSpPr>
        <a:xfrm>
          <a:off x="0" y="0"/>
          <a:ext cx="0" cy="0"/>
          <a:chOff x="0" y="0"/>
          <a:chExt cx="0" cy="0"/>
        </a:xfrm>
      </p:grpSpPr>
      <p:sp>
        <p:nvSpPr>
          <p:cNvPr id="87" name="Google Shape;87;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8"/>
          <p:cNvSpPr txBox="1"/>
          <p:nvPr>
            <p:ph type="title"/>
          </p:nvPr>
        </p:nvSpPr>
        <p:spPr>
          <a:xfrm>
            <a:off x="523250" y="1523725"/>
            <a:ext cx="34779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90" name="Google Shape;90;p18"/>
          <p:cNvSpPr txBox="1"/>
          <p:nvPr>
            <p:ph idx="1" type="body"/>
          </p:nvPr>
        </p:nvSpPr>
        <p:spPr>
          <a:xfrm>
            <a:off x="523325" y="3020275"/>
            <a:ext cx="3477900" cy="1534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9">
    <p:bg>
      <p:bgPr>
        <a:solidFill>
          <a:srgbClr val="FFFFFF"/>
        </a:solidFill>
      </p:bgPr>
    </p:bg>
    <p:spTree>
      <p:nvGrpSpPr>
        <p:cNvPr id="91" name="Shape 91"/>
        <p:cNvGrpSpPr/>
        <p:nvPr/>
      </p:nvGrpSpPr>
      <p:grpSpPr>
        <a:xfrm>
          <a:off x="0" y="0"/>
          <a:ext cx="0" cy="0"/>
          <a:chOff x="0" y="0"/>
          <a:chExt cx="0" cy="0"/>
        </a:xfrm>
      </p:grpSpPr>
      <p:sp>
        <p:nvSpPr>
          <p:cNvPr id="92" name="Google Shape;92;p1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9"/>
          <p:cNvSpPr txBox="1"/>
          <p:nvPr>
            <p:ph type="title"/>
          </p:nvPr>
        </p:nvSpPr>
        <p:spPr>
          <a:xfrm>
            <a:off x="523250" y="1523725"/>
            <a:ext cx="34779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95" name="Google Shape;95;p19"/>
          <p:cNvSpPr txBox="1"/>
          <p:nvPr>
            <p:ph idx="1" type="body"/>
          </p:nvPr>
        </p:nvSpPr>
        <p:spPr>
          <a:xfrm>
            <a:off x="523325" y="3020275"/>
            <a:ext cx="3477900" cy="1534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2">
    <p:bg>
      <p:bgPr>
        <a:solidFill>
          <a:srgbClr val="FFFFFF"/>
        </a:solidFill>
      </p:bgPr>
    </p:bg>
    <p:spTree>
      <p:nvGrpSpPr>
        <p:cNvPr id="96" name="Shape 96"/>
        <p:cNvGrpSpPr/>
        <p:nvPr/>
      </p:nvGrpSpPr>
      <p:grpSpPr>
        <a:xfrm>
          <a:off x="0" y="0"/>
          <a:ext cx="0" cy="0"/>
          <a:chOff x="0" y="0"/>
          <a:chExt cx="0" cy="0"/>
        </a:xfrm>
      </p:grpSpPr>
      <p:sp>
        <p:nvSpPr>
          <p:cNvPr id="97" name="Google Shape;97;p2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0"/>
          <p:cNvSpPr txBox="1"/>
          <p:nvPr>
            <p:ph type="title"/>
          </p:nvPr>
        </p:nvSpPr>
        <p:spPr>
          <a:xfrm>
            <a:off x="3539551" y="307825"/>
            <a:ext cx="5289000" cy="1418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000"/>
              <a:buNone/>
              <a:defRPr b="1" sz="3000">
                <a:solidFill>
                  <a:schemeClr val="lt2"/>
                </a:solidFill>
              </a:defRPr>
            </a:lvl1pPr>
            <a:lvl2pPr lvl="1" algn="l">
              <a:lnSpc>
                <a:spcPct val="100000"/>
              </a:lnSpc>
              <a:spcBef>
                <a:spcPts val="0"/>
              </a:spcBef>
              <a:spcAft>
                <a:spcPts val="0"/>
              </a:spcAft>
              <a:buClr>
                <a:schemeClr val="dk1"/>
              </a:buClr>
              <a:buSzPts val="3000"/>
              <a:buNone/>
              <a:defRPr b="1" sz="3000">
                <a:solidFill>
                  <a:schemeClr val="lt2"/>
                </a:solidFill>
              </a:defRPr>
            </a:lvl2pPr>
            <a:lvl3pPr lvl="2" algn="l">
              <a:lnSpc>
                <a:spcPct val="100000"/>
              </a:lnSpc>
              <a:spcBef>
                <a:spcPts val="0"/>
              </a:spcBef>
              <a:spcAft>
                <a:spcPts val="0"/>
              </a:spcAft>
              <a:buClr>
                <a:schemeClr val="dk1"/>
              </a:buClr>
              <a:buSzPts val="3000"/>
              <a:buNone/>
              <a:defRPr b="1" sz="3000">
                <a:solidFill>
                  <a:schemeClr val="lt2"/>
                </a:solidFill>
              </a:defRPr>
            </a:lvl3pPr>
            <a:lvl4pPr lvl="3" algn="l">
              <a:lnSpc>
                <a:spcPct val="100000"/>
              </a:lnSpc>
              <a:spcBef>
                <a:spcPts val="0"/>
              </a:spcBef>
              <a:spcAft>
                <a:spcPts val="0"/>
              </a:spcAft>
              <a:buClr>
                <a:schemeClr val="dk1"/>
              </a:buClr>
              <a:buSzPts val="3000"/>
              <a:buNone/>
              <a:defRPr b="1" sz="3000">
                <a:solidFill>
                  <a:schemeClr val="lt2"/>
                </a:solidFill>
              </a:defRPr>
            </a:lvl4pPr>
            <a:lvl5pPr lvl="4" algn="l">
              <a:lnSpc>
                <a:spcPct val="100000"/>
              </a:lnSpc>
              <a:spcBef>
                <a:spcPts val="0"/>
              </a:spcBef>
              <a:spcAft>
                <a:spcPts val="0"/>
              </a:spcAft>
              <a:buClr>
                <a:schemeClr val="dk1"/>
              </a:buClr>
              <a:buSzPts val="3000"/>
              <a:buNone/>
              <a:defRPr b="1" sz="3000">
                <a:solidFill>
                  <a:schemeClr val="lt2"/>
                </a:solidFill>
              </a:defRPr>
            </a:lvl5pPr>
            <a:lvl6pPr lvl="5" algn="l">
              <a:lnSpc>
                <a:spcPct val="100000"/>
              </a:lnSpc>
              <a:spcBef>
                <a:spcPts val="0"/>
              </a:spcBef>
              <a:spcAft>
                <a:spcPts val="0"/>
              </a:spcAft>
              <a:buClr>
                <a:schemeClr val="dk1"/>
              </a:buClr>
              <a:buSzPts val="3000"/>
              <a:buNone/>
              <a:defRPr b="1" sz="3000">
                <a:solidFill>
                  <a:schemeClr val="lt2"/>
                </a:solidFill>
              </a:defRPr>
            </a:lvl6pPr>
            <a:lvl7pPr lvl="6" algn="l">
              <a:lnSpc>
                <a:spcPct val="100000"/>
              </a:lnSpc>
              <a:spcBef>
                <a:spcPts val="0"/>
              </a:spcBef>
              <a:spcAft>
                <a:spcPts val="0"/>
              </a:spcAft>
              <a:buClr>
                <a:schemeClr val="dk1"/>
              </a:buClr>
              <a:buSzPts val="3000"/>
              <a:buNone/>
              <a:defRPr b="1" sz="3000">
                <a:solidFill>
                  <a:schemeClr val="lt2"/>
                </a:solidFill>
              </a:defRPr>
            </a:lvl7pPr>
            <a:lvl8pPr lvl="7" algn="l">
              <a:lnSpc>
                <a:spcPct val="100000"/>
              </a:lnSpc>
              <a:spcBef>
                <a:spcPts val="0"/>
              </a:spcBef>
              <a:spcAft>
                <a:spcPts val="0"/>
              </a:spcAft>
              <a:buClr>
                <a:schemeClr val="dk1"/>
              </a:buClr>
              <a:buSzPts val="3000"/>
              <a:buNone/>
              <a:defRPr b="1" sz="3000">
                <a:solidFill>
                  <a:schemeClr val="lt2"/>
                </a:solidFill>
              </a:defRPr>
            </a:lvl8pPr>
            <a:lvl9pPr lvl="8" algn="l">
              <a:lnSpc>
                <a:spcPct val="100000"/>
              </a:lnSpc>
              <a:spcBef>
                <a:spcPts val="0"/>
              </a:spcBef>
              <a:spcAft>
                <a:spcPts val="0"/>
              </a:spcAft>
              <a:buClr>
                <a:schemeClr val="dk1"/>
              </a:buClr>
              <a:buSzPts val="3000"/>
              <a:buNone/>
              <a:defRPr b="1" sz="3000">
                <a:solidFill>
                  <a:schemeClr val="lt2"/>
                </a:solidFill>
              </a:defRPr>
            </a:lvl9pPr>
          </a:lstStyle>
          <a:p/>
        </p:txBody>
      </p:sp>
      <p:sp>
        <p:nvSpPr>
          <p:cNvPr id="99" name="Google Shape;99;p20"/>
          <p:cNvSpPr txBox="1"/>
          <p:nvPr>
            <p:ph idx="1" type="body"/>
          </p:nvPr>
        </p:nvSpPr>
        <p:spPr>
          <a:xfrm>
            <a:off x="3539435" y="1810225"/>
            <a:ext cx="5289000" cy="27687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100" name="Google Shape;100;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13">
    <p:bg>
      <p:bgPr>
        <a:solidFill>
          <a:srgbClr val="FFFFFF"/>
        </a:solidFill>
      </p:bgPr>
    </p:bg>
    <p:spTree>
      <p:nvGrpSpPr>
        <p:cNvPr id="101" name="Shape 101"/>
        <p:cNvGrpSpPr/>
        <p:nvPr/>
      </p:nvGrpSpPr>
      <p:grpSpPr>
        <a:xfrm>
          <a:off x="0" y="0"/>
          <a:ext cx="0" cy="0"/>
          <a:chOff x="0" y="0"/>
          <a:chExt cx="0" cy="0"/>
        </a:xfrm>
      </p:grpSpPr>
      <p:sp>
        <p:nvSpPr>
          <p:cNvPr id="102" name="Google Shape;102;p2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txBox="1"/>
          <p:nvPr>
            <p:ph type="title"/>
          </p:nvPr>
        </p:nvSpPr>
        <p:spPr>
          <a:xfrm>
            <a:off x="4049113" y="307825"/>
            <a:ext cx="4779300" cy="1418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000"/>
              <a:buNone/>
              <a:defRPr sz="3000">
                <a:solidFill>
                  <a:schemeClr val="lt2"/>
                </a:solidFill>
              </a:defRPr>
            </a:lvl1pPr>
            <a:lvl2pPr lvl="1" algn="l">
              <a:lnSpc>
                <a:spcPct val="100000"/>
              </a:lnSpc>
              <a:spcBef>
                <a:spcPts val="0"/>
              </a:spcBef>
              <a:spcAft>
                <a:spcPts val="0"/>
              </a:spcAft>
              <a:buClr>
                <a:schemeClr val="dk1"/>
              </a:buClr>
              <a:buSzPts val="3000"/>
              <a:buNone/>
              <a:defRPr sz="3000">
                <a:solidFill>
                  <a:schemeClr val="lt2"/>
                </a:solidFill>
              </a:defRPr>
            </a:lvl2pPr>
            <a:lvl3pPr lvl="2" algn="l">
              <a:lnSpc>
                <a:spcPct val="100000"/>
              </a:lnSpc>
              <a:spcBef>
                <a:spcPts val="0"/>
              </a:spcBef>
              <a:spcAft>
                <a:spcPts val="0"/>
              </a:spcAft>
              <a:buClr>
                <a:schemeClr val="dk1"/>
              </a:buClr>
              <a:buSzPts val="3000"/>
              <a:buNone/>
              <a:defRPr sz="3000">
                <a:solidFill>
                  <a:schemeClr val="lt2"/>
                </a:solidFill>
              </a:defRPr>
            </a:lvl3pPr>
            <a:lvl4pPr lvl="3" algn="l">
              <a:lnSpc>
                <a:spcPct val="100000"/>
              </a:lnSpc>
              <a:spcBef>
                <a:spcPts val="0"/>
              </a:spcBef>
              <a:spcAft>
                <a:spcPts val="0"/>
              </a:spcAft>
              <a:buClr>
                <a:schemeClr val="dk1"/>
              </a:buClr>
              <a:buSzPts val="3000"/>
              <a:buNone/>
              <a:defRPr sz="3000">
                <a:solidFill>
                  <a:schemeClr val="lt2"/>
                </a:solidFill>
              </a:defRPr>
            </a:lvl4pPr>
            <a:lvl5pPr lvl="4" algn="l">
              <a:lnSpc>
                <a:spcPct val="100000"/>
              </a:lnSpc>
              <a:spcBef>
                <a:spcPts val="0"/>
              </a:spcBef>
              <a:spcAft>
                <a:spcPts val="0"/>
              </a:spcAft>
              <a:buClr>
                <a:schemeClr val="dk1"/>
              </a:buClr>
              <a:buSzPts val="3000"/>
              <a:buNone/>
              <a:defRPr sz="3000">
                <a:solidFill>
                  <a:schemeClr val="lt2"/>
                </a:solidFill>
              </a:defRPr>
            </a:lvl5pPr>
            <a:lvl6pPr lvl="5" algn="l">
              <a:lnSpc>
                <a:spcPct val="100000"/>
              </a:lnSpc>
              <a:spcBef>
                <a:spcPts val="0"/>
              </a:spcBef>
              <a:spcAft>
                <a:spcPts val="0"/>
              </a:spcAft>
              <a:buClr>
                <a:schemeClr val="dk1"/>
              </a:buClr>
              <a:buSzPts val="3000"/>
              <a:buNone/>
              <a:defRPr sz="3000">
                <a:solidFill>
                  <a:schemeClr val="lt2"/>
                </a:solidFill>
              </a:defRPr>
            </a:lvl6pPr>
            <a:lvl7pPr lvl="6" algn="l">
              <a:lnSpc>
                <a:spcPct val="100000"/>
              </a:lnSpc>
              <a:spcBef>
                <a:spcPts val="0"/>
              </a:spcBef>
              <a:spcAft>
                <a:spcPts val="0"/>
              </a:spcAft>
              <a:buClr>
                <a:schemeClr val="dk1"/>
              </a:buClr>
              <a:buSzPts val="3000"/>
              <a:buNone/>
              <a:defRPr sz="3000">
                <a:solidFill>
                  <a:schemeClr val="lt2"/>
                </a:solidFill>
              </a:defRPr>
            </a:lvl7pPr>
            <a:lvl8pPr lvl="7" algn="l">
              <a:lnSpc>
                <a:spcPct val="100000"/>
              </a:lnSpc>
              <a:spcBef>
                <a:spcPts val="0"/>
              </a:spcBef>
              <a:spcAft>
                <a:spcPts val="0"/>
              </a:spcAft>
              <a:buClr>
                <a:schemeClr val="dk1"/>
              </a:buClr>
              <a:buSzPts val="3000"/>
              <a:buNone/>
              <a:defRPr sz="3000">
                <a:solidFill>
                  <a:schemeClr val="lt2"/>
                </a:solidFill>
              </a:defRPr>
            </a:lvl8pPr>
            <a:lvl9pPr lvl="8" algn="l">
              <a:lnSpc>
                <a:spcPct val="100000"/>
              </a:lnSpc>
              <a:spcBef>
                <a:spcPts val="0"/>
              </a:spcBef>
              <a:spcAft>
                <a:spcPts val="0"/>
              </a:spcAft>
              <a:buClr>
                <a:schemeClr val="dk1"/>
              </a:buClr>
              <a:buSzPts val="3000"/>
              <a:buNone/>
              <a:defRPr sz="3000">
                <a:solidFill>
                  <a:schemeClr val="lt2"/>
                </a:solidFill>
              </a:defRPr>
            </a:lvl9pPr>
          </a:lstStyle>
          <a:p/>
        </p:txBody>
      </p:sp>
      <p:sp>
        <p:nvSpPr>
          <p:cNvPr id="104" name="Google Shape;104;p21"/>
          <p:cNvSpPr txBox="1"/>
          <p:nvPr>
            <p:ph idx="1" type="body"/>
          </p:nvPr>
        </p:nvSpPr>
        <p:spPr>
          <a:xfrm>
            <a:off x="4054888" y="1808125"/>
            <a:ext cx="4779300" cy="27687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0"/>
              </a:spcBef>
              <a:spcAft>
                <a:spcPts val="0"/>
              </a:spcAft>
              <a:buClr>
                <a:schemeClr val="dk2"/>
              </a:buClr>
              <a:buSzPts val="1200"/>
              <a:buChar char="○"/>
              <a:defRPr sz="1200">
                <a:solidFill>
                  <a:schemeClr val="dk2"/>
                </a:solidFill>
              </a:defRPr>
            </a:lvl2pPr>
            <a:lvl3pPr indent="-304800" lvl="2" marL="1371600" algn="l">
              <a:lnSpc>
                <a:spcPct val="115000"/>
              </a:lnSpc>
              <a:spcBef>
                <a:spcPts val="0"/>
              </a:spcBef>
              <a:spcAft>
                <a:spcPts val="0"/>
              </a:spcAft>
              <a:buClr>
                <a:schemeClr val="dk2"/>
              </a:buClr>
              <a:buSzPts val="1200"/>
              <a:buChar char="■"/>
              <a:defRPr sz="1200">
                <a:solidFill>
                  <a:schemeClr val="dk2"/>
                </a:solidFill>
              </a:defRPr>
            </a:lvl3pPr>
            <a:lvl4pPr indent="-304800" lvl="3" marL="1828800" algn="l">
              <a:lnSpc>
                <a:spcPct val="115000"/>
              </a:lnSpc>
              <a:spcBef>
                <a:spcPts val="0"/>
              </a:spcBef>
              <a:spcAft>
                <a:spcPts val="0"/>
              </a:spcAft>
              <a:buClr>
                <a:schemeClr val="dk2"/>
              </a:buClr>
              <a:buSzPts val="1200"/>
              <a:buChar char="●"/>
              <a:defRPr sz="1200">
                <a:solidFill>
                  <a:schemeClr val="dk2"/>
                </a:solidFill>
              </a:defRPr>
            </a:lvl4pPr>
            <a:lvl5pPr indent="-304800" lvl="4" marL="2286000" algn="l">
              <a:lnSpc>
                <a:spcPct val="115000"/>
              </a:lnSpc>
              <a:spcBef>
                <a:spcPts val="0"/>
              </a:spcBef>
              <a:spcAft>
                <a:spcPts val="0"/>
              </a:spcAft>
              <a:buClr>
                <a:schemeClr val="dk2"/>
              </a:buClr>
              <a:buSzPts val="1200"/>
              <a:buChar char="○"/>
              <a:defRPr sz="1200">
                <a:solidFill>
                  <a:schemeClr val="dk2"/>
                </a:solidFill>
              </a:defRPr>
            </a:lvl5pPr>
            <a:lvl6pPr indent="-304800" lvl="5" marL="2743200" algn="l">
              <a:lnSpc>
                <a:spcPct val="115000"/>
              </a:lnSpc>
              <a:spcBef>
                <a:spcPts val="0"/>
              </a:spcBef>
              <a:spcAft>
                <a:spcPts val="0"/>
              </a:spcAft>
              <a:buClr>
                <a:schemeClr val="dk2"/>
              </a:buClr>
              <a:buSzPts val="1200"/>
              <a:buChar char="■"/>
              <a:defRPr sz="1200">
                <a:solidFill>
                  <a:schemeClr val="dk2"/>
                </a:solidFill>
              </a:defRPr>
            </a:lvl6pPr>
            <a:lvl7pPr indent="-304800" lvl="6" marL="3200400" algn="l">
              <a:lnSpc>
                <a:spcPct val="115000"/>
              </a:lnSpc>
              <a:spcBef>
                <a:spcPts val="0"/>
              </a:spcBef>
              <a:spcAft>
                <a:spcPts val="0"/>
              </a:spcAft>
              <a:buClr>
                <a:schemeClr val="dk2"/>
              </a:buClr>
              <a:buSzPts val="1200"/>
              <a:buChar char="●"/>
              <a:defRPr sz="1200">
                <a:solidFill>
                  <a:schemeClr val="dk2"/>
                </a:solidFill>
              </a:defRPr>
            </a:lvl7pPr>
            <a:lvl8pPr indent="-304800" lvl="7" marL="3657600" algn="l">
              <a:lnSpc>
                <a:spcPct val="115000"/>
              </a:lnSpc>
              <a:spcBef>
                <a:spcPts val="0"/>
              </a:spcBef>
              <a:spcAft>
                <a:spcPts val="0"/>
              </a:spcAft>
              <a:buClr>
                <a:schemeClr val="dk2"/>
              </a:buClr>
              <a:buSzPts val="1200"/>
              <a:buChar char="○"/>
              <a:defRPr sz="1200">
                <a:solidFill>
                  <a:schemeClr val="dk2"/>
                </a:solidFill>
              </a:defRPr>
            </a:lvl8pPr>
            <a:lvl9pPr indent="-304800" lvl="8" marL="4114800" algn="l">
              <a:lnSpc>
                <a:spcPct val="115000"/>
              </a:lnSpc>
              <a:spcBef>
                <a:spcPts val="0"/>
              </a:spcBef>
              <a:spcAft>
                <a:spcPts val="0"/>
              </a:spcAft>
              <a:buClr>
                <a:schemeClr val="dk2"/>
              </a:buClr>
              <a:buSzPts val="1200"/>
              <a:buChar char="■"/>
              <a:defRPr sz="1200">
                <a:solidFill>
                  <a:schemeClr val="dk2"/>
                </a:solidFill>
              </a:defRPr>
            </a:lvl9pPr>
          </a:lstStyle>
          <a:p/>
        </p:txBody>
      </p:sp>
      <p:sp>
        <p:nvSpPr>
          <p:cNvPr id="105" name="Google Shape;105;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14">
    <p:bg>
      <p:bgPr>
        <a:solidFill>
          <a:srgbClr val="FFFFFF"/>
        </a:solidFill>
      </p:bgPr>
    </p:bg>
    <p:spTree>
      <p:nvGrpSpPr>
        <p:cNvPr id="106" name="Shape 106"/>
        <p:cNvGrpSpPr/>
        <p:nvPr/>
      </p:nvGrpSpPr>
      <p:grpSpPr>
        <a:xfrm>
          <a:off x="0" y="0"/>
          <a:ext cx="0" cy="0"/>
          <a:chOff x="0" y="0"/>
          <a:chExt cx="0" cy="0"/>
        </a:xfrm>
      </p:grpSpPr>
      <p:sp>
        <p:nvSpPr>
          <p:cNvPr id="107" name="Google Shape;107;p2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2"/>
          <p:cNvSpPr txBox="1"/>
          <p:nvPr>
            <p:ph type="title"/>
          </p:nvPr>
        </p:nvSpPr>
        <p:spPr>
          <a:xfrm>
            <a:off x="232878" y="219975"/>
            <a:ext cx="2336400" cy="915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000000"/>
              </a:buClr>
              <a:buSzPts val="2100"/>
              <a:buNone/>
              <a:defRPr b="1" sz="2100">
                <a:solidFill>
                  <a:srgbClr val="000000"/>
                </a:solidFill>
              </a:defRPr>
            </a:lvl1pPr>
            <a:lvl2pPr lvl="1" algn="l">
              <a:lnSpc>
                <a:spcPct val="100000"/>
              </a:lnSpc>
              <a:spcBef>
                <a:spcPts val="0"/>
              </a:spcBef>
              <a:spcAft>
                <a:spcPts val="0"/>
              </a:spcAft>
              <a:buClr>
                <a:srgbClr val="000000"/>
              </a:buClr>
              <a:buSzPts val="2100"/>
              <a:buNone/>
              <a:defRPr b="1" sz="2100">
                <a:solidFill>
                  <a:srgbClr val="000000"/>
                </a:solidFill>
              </a:defRPr>
            </a:lvl2pPr>
            <a:lvl3pPr lvl="2" algn="l">
              <a:lnSpc>
                <a:spcPct val="100000"/>
              </a:lnSpc>
              <a:spcBef>
                <a:spcPts val="0"/>
              </a:spcBef>
              <a:spcAft>
                <a:spcPts val="0"/>
              </a:spcAft>
              <a:buClr>
                <a:srgbClr val="000000"/>
              </a:buClr>
              <a:buSzPts val="2100"/>
              <a:buNone/>
              <a:defRPr b="1" sz="2100">
                <a:solidFill>
                  <a:srgbClr val="000000"/>
                </a:solidFill>
              </a:defRPr>
            </a:lvl3pPr>
            <a:lvl4pPr lvl="3" algn="l">
              <a:lnSpc>
                <a:spcPct val="100000"/>
              </a:lnSpc>
              <a:spcBef>
                <a:spcPts val="0"/>
              </a:spcBef>
              <a:spcAft>
                <a:spcPts val="0"/>
              </a:spcAft>
              <a:buClr>
                <a:srgbClr val="000000"/>
              </a:buClr>
              <a:buSzPts val="2100"/>
              <a:buNone/>
              <a:defRPr b="1" sz="2100">
                <a:solidFill>
                  <a:srgbClr val="000000"/>
                </a:solidFill>
              </a:defRPr>
            </a:lvl4pPr>
            <a:lvl5pPr lvl="4" algn="l">
              <a:lnSpc>
                <a:spcPct val="100000"/>
              </a:lnSpc>
              <a:spcBef>
                <a:spcPts val="0"/>
              </a:spcBef>
              <a:spcAft>
                <a:spcPts val="0"/>
              </a:spcAft>
              <a:buClr>
                <a:srgbClr val="000000"/>
              </a:buClr>
              <a:buSzPts val="2100"/>
              <a:buNone/>
              <a:defRPr b="1" sz="2100">
                <a:solidFill>
                  <a:srgbClr val="000000"/>
                </a:solidFill>
              </a:defRPr>
            </a:lvl5pPr>
            <a:lvl6pPr lvl="5" algn="l">
              <a:lnSpc>
                <a:spcPct val="100000"/>
              </a:lnSpc>
              <a:spcBef>
                <a:spcPts val="0"/>
              </a:spcBef>
              <a:spcAft>
                <a:spcPts val="0"/>
              </a:spcAft>
              <a:buClr>
                <a:srgbClr val="000000"/>
              </a:buClr>
              <a:buSzPts val="2100"/>
              <a:buNone/>
              <a:defRPr b="1" sz="2100">
                <a:solidFill>
                  <a:srgbClr val="000000"/>
                </a:solidFill>
              </a:defRPr>
            </a:lvl6pPr>
            <a:lvl7pPr lvl="6" algn="l">
              <a:lnSpc>
                <a:spcPct val="100000"/>
              </a:lnSpc>
              <a:spcBef>
                <a:spcPts val="0"/>
              </a:spcBef>
              <a:spcAft>
                <a:spcPts val="0"/>
              </a:spcAft>
              <a:buClr>
                <a:srgbClr val="000000"/>
              </a:buClr>
              <a:buSzPts val="2100"/>
              <a:buNone/>
              <a:defRPr b="1" sz="2100">
                <a:solidFill>
                  <a:srgbClr val="000000"/>
                </a:solidFill>
              </a:defRPr>
            </a:lvl7pPr>
            <a:lvl8pPr lvl="7" algn="l">
              <a:lnSpc>
                <a:spcPct val="100000"/>
              </a:lnSpc>
              <a:spcBef>
                <a:spcPts val="0"/>
              </a:spcBef>
              <a:spcAft>
                <a:spcPts val="0"/>
              </a:spcAft>
              <a:buClr>
                <a:srgbClr val="000000"/>
              </a:buClr>
              <a:buSzPts val="2100"/>
              <a:buNone/>
              <a:defRPr b="1" sz="2100">
                <a:solidFill>
                  <a:srgbClr val="000000"/>
                </a:solidFill>
              </a:defRPr>
            </a:lvl8pPr>
            <a:lvl9pPr lvl="8" algn="l">
              <a:lnSpc>
                <a:spcPct val="100000"/>
              </a:lnSpc>
              <a:spcBef>
                <a:spcPts val="0"/>
              </a:spcBef>
              <a:spcAft>
                <a:spcPts val="0"/>
              </a:spcAft>
              <a:buClr>
                <a:srgbClr val="000000"/>
              </a:buClr>
              <a:buSzPts val="2100"/>
              <a:buNone/>
              <a:defRPr b="1" sz="2100">
                <a:solidFill>
                  <a:srgbClr val="000000"/>
                </a:solidFill>
              </a:defRPr>
            </a:lvl9pPr>
          </a:lstStyle>
          <a:p/>
        </p:txBody>
      </p:sp>
      <p:sp>
        <p:nvSpPr>
          <p:cNvPr id="109" name="Google Shape;109;p22"/>
          <p:cNvSpPr txBox="1"/>
          <p:nvPr>
            <p:ph idx="1" type="body"/>
          </p:nvPr>
        </p:nvSpPr>
        <p:spPr>
          <a:xfrm>
            <a:off x="232875" y="1290250"/>
            <a:ext cx="2336400" cy="35229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000000"/>
              </a:buClr>
              <a:buSzPts val="1400"/>
              <a:buChar char="●"/>
              <a:defRPr sz="1400">
                <a:solidFill>
                  <a:srgbClr val="000000"/>
                </a:solidFill>
              </a:defRPr>
            </a:lvl1pPr>
            <a:lvl2pPr indent="-304800" lvl="1" marL="914400" algn="l">
              <a:lnSpc>
                <a:spcPct val="115000"/>
              </a:lnSpc>
              <a:spcBef>
                <a:spcPts val="0"/>
              </a:spcBef>
              <a:spcAft>
                <a:spcPts val="0"/>
              </a:spcAft>
              <a:buClr>
                <a:srgbClr val="000000"/>
              </a:buClr>
              <a:buSzPts val="1200"/>
              <a:buChar char="○"/>
              <a:defRPr sz="1200">
                <a:solidFill>
                  <a:srgbClr val="000000"/>
                </a:solidFill>
              </a:defRPr>
            </a:lvl2pPr>
            <a:lvl3pPr indent="-304800" lvl="2" marL="1371600" algn="l">
              <a:lnSpc>
                <a:spcPct val="115000"/>
              </a:lnSpc>
              <a:spcBef>
                <a:spcPts val="0"/>
              </a:spcBef>
              <a:spcAft>
                <a:spcPts val="0"/>
              </a:spcAft>
              <a:buClr>
                <a:srgbClr val="000000"/>
              </a:buClr>
              <a:buSzPts val="1200"/>
              <a:buChar char="■"/>
              <a:defRPr sz="1200">
                <a:solidFill>
                  <a:srgbClr val="000000"/>
                </a:solidFill>
              </a:defRPr>
            </a:lvl3pPr>
            <a:lvl4pPr indent="-304800" lvl="3" marL="1828800" algn="l">
              <a:lnSpc>
                <a:spcPct val="115000"/>
              </a:lnSpc>
              <a:spcBef>
                <a:spcPts val="0"/>
              </a:spcBef>
              <a:spcAft>
                <a:spcPts val="0"/>
              </a:spcAft>
              <a:buClr>
                <a:srgbClr val="000000"/>
              </a:buClr>
              <a:buSzPts val="1200"/>
              <a:buChar char="●"/>
              <a:defRPr sz="1200">
                <a:solidFill>
                  <a:srgbClr val="000000"/>
                </a:solidFill>
              </a:defRPr>
            </a:lvl4pPr>
            <a:lvl5pPr indent="-304800" lvl="4" marL="2286000" algn="l">
              <a:lnSpc>
                <a:spcPct val="115000"/>
              </a:lnSpc>
              <a:spcBef>
                <a:spcPts val="0"/>
              </a:spcBef>
              <a:spcAft>
                <a:spcPts val="0"/>
              </a:spcAft>
              <a:buClr>
                <a:srgbClr val="000000"/>
              </a:buClr>
              <a:buSzPts val="1200"/>
              <a:buChar char="○"/>
              <a:defRPr sz="1200">
                <a:solidFill>
                  <a:srgbClr val="000000"/>
                </a:solidFill>
              </a:defRPr>
            </a:lvl5pPr>
            <a:lvl6pPr indent="-304800" lvl="5" marL="2743200" algn="l">
              <a:lnSpc>
                <a:spcPct val="115000"/>
              </a:lnSpc>
              <a:spcBef>
                <a:spcPts val="0"/>
              </a:spcBef>
              <a:spcAft>
                <a:spcPts val="0"/>
              </a:spcAft>
              <a:buClr>
                <a:srgbClr val="000000"/>
              </a:buClr>
              <a:buSzPts val="1200"/>
              <a:buChar char="■"/>
              <a:defRPr sz="1200">
                <a:solidFill>
                  <a:srgbClr val="000000"/>
                </a:solidFill>
              </a:defRPr>
            </a:lvl6pPr>
            <a:lvl7pPr indent="-304800" lvl="6" marL="3200400" algn="l">
              <a:lnSpc>
                <a:spcPct val="115000"/>
              </a:lnSpc>
              <a:spcBef>
                <a:spcPts val="0"/>
              </a:spcBef>
              <a:spcAft>
                <a:spcPts val="0"/>
              </a:spcAft>
              <a:buClr>
                <a:srgbClr val="000000"/>
              </a:buClr>
              <a:buSzPts val="1200"/>
              <a:buChar char="●"/>
              <a:defRPr sz="1200">
                <a:solidFill>
                  <a:srgbClr val="000000"/>
                </a:solidFill>
              </a:defRPr>
            </a:lvl7pPr>
            <a:lvl8pPr indent="-304800" lvl="7" marL="3657600" algn="l">
              <a:lnSpc>
                <a:spcPct val="115000"/>
              </a:lnSpc>
              <a:spcBef>
                <a:spcPts val="0"/>
              </a:spcBef>
              <a:spcAft>
                <a:spcPts val="0"/>
              </a:spcAft>
              <a:buClr>
                <a:srgbClr val="000000"/>
              </a:buClr>
              <a:buSzPts val="1200"/>
              <a:buChar char="○"/>
              <a:defRPr sz="1200">
                <a:solidFill>
                  <a:srgbClr val="000000"/>
                </a:solidFill>
              </a:defRPr>
            </a:lvl8pPr>
            <a:lvl9pPr indent="-304800" lvl="8" marL="4114800" algn="l">
              <a:lnSpc>
                <a:spcPct val="115000"/>
              </a:lnSpc>
              <a:spcBef>
                <a:spcPts val="0"/>
              </a:spcBef>
              <a:spcAft>
                <a:spcPts val="0"/>
              </a:spcAft>
              <a:buClr>
                <a:srgbClr val="000000"/>
              </a:buClr>
              <a:buSzPts val="1200"/>
              <a:buChar char="■"/>
              <a:defRPr sz="1200">
                <a:solidFill>
                  <a:srgbClr val="000000"/>
                </a:solidFill>
              </a:defRPr>
            </a:lvl9pPr>
          </a:lstStyle>
          <a:p/>
        </p:txBody>
      </p:sp>
      <p:sp>
        <p:nvSpPr>
          <p:cNvPr id="110" name="Google Shape;110;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solidFill>
                  <a:schemeClr val="l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6" name="Google Shape;36;p8"/>
          <p:cNvPicPr preferRelativeResize="0"/>
          <p:nvPr/>
        </p:nvPicPr>
        <p:blipFill>
          <a:blip r:embed="rId2">
            <a:alphaModFix/>
          </a:blip>
          <a:stretch>
            <a:fillRect/>
          </a:stretch>
        </p:blipFill>
        <p:spPr>
          <a:xfrm>
            <a:off x="-37350" y="-1768325"/>
            <a:ext cx="9181349" cy="734512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jpg"/><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2.jpg"/><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3.jp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jp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ctrTitle"/>
          </p:nvPr>
        </p:nvSpPr>
        <p:spPr>
          <a:xfrm>
            <a:off x="311700" y="744575"/>
            <a:ext cx="8520600" cy="1605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200">
                <a:solidFill>
                  <a:schemeClr val="lt1"/>
                </a:solidFill>
              </a:rPr>
              <a:t>SAE Aero Design Challenge 2021</a:t>
            </a:r>
            <a:endParaRPr sz="4200">
              <a:solidFill>
                <a:schemeClr val="lt1"/>
              </a:solidFill>
            </a:endParaRPr>
          </a:p>
        </p:txBody>
      </p:sp>
      <p:sp>
        <p:nvSpPr>
          <p:cNvPr id="116" name="Google Shape;116;p23"/>
          <p:cNvSpPr txBox="1"/>
          <p:nvPr>
            <p:ph idx="1" type="subTitle"/>
          </p:nvPr>
        </p:nvSpPr>
        <p:spPr>
          <a:xfrm>
            <a:off x="311700" y="2290950"/>
            <a:ext cx="8520600" cy="11787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SzPts val="935"/>
              <a:buNone/>
            </a:pPr>
            <a:r>
              <a:rPr b="1" lang="en" sz="1800">
                <a:solidFill>
                  <a:schemeClr val="lt2"/>
                </a:solidFill>
                <a:latin typeface="Roboto"/>
                <a:ea typeface="Roboto"/>
                <a:cs typeface="Roboto"/>
                <a:sym typeface="Roboto"/>
              </a:rPr>
              <a:t>Team Pegasus Alpha</a:t>
            </a:r>
            <a:endParaRPr b="1" sz="1800">
              <a:solidFill>
                <a:schemeClr val="lt2"/>
              </a:solidFill>
              <a:latin typeface="Roboto"/>
              <a:ea typeface="Roboto"/>
              <a:cs typeface="Roboto"/>
              <a:sym typeface="Roboto"/>
            </a:endParaRPr>
          </a:p>
          <a:p>
            <a:pPr indent="0" lvl="0" marL="0" rtl="0" algn="l">
              <a:lnSpc>
                <a:spcPct val="150000"/>
              </a:lnSpc>
              <a:spcBef>
                <a:spcPts val="0"/>
              </a:spcBef>
              <a:spcAft>
                <a:spcPts val="0"/>
              </a:spcAft>
              <a:buSzPts val="935"/>
              <a:buNone/>
            </a:pPr>
            <a:r>
              <a:rPr b="1" lang="en" sz="1800">
                <a:solidFill>
                  <a:schemeClr val="lt2"/>
                </a:solidFill>
                <a:latin typeface="Roboto"/>
                <a:ea typeface="Roboto"/>
                <a:cs typeface="Roboto"/>
                <a:sym typeface="Roboto"/>
              </a:rPr>
              <a:t>BITS Pilani K.K. Birla Goa Campus</a:t>
            </a:r>
            <a:endParaRPr b="1" sz="1800">
              <a:solidFill>
                <a:schemeClr val="lt2"/>
              </a:solidFill>
              <a:latin typeface="Roboto"/>
              <a:ea typeface="Roboto"/>
              <a:cs typeface="Roboto"/>
              <a:sym typeface="Roboto"/>
            </a:endParaRPr>
          </a:p>
          <a:p>
            <a:pPr indent="0" lvl="0" marL="0" rtl="0" algn="l">
              <a:lnSpc>
                <a:spcPct val="150000"/>
              </a:lnSpc>
              <a:spcBef>
                <a:spcPts val="0"/>
              </a:spcBef>
              <a:spcAft>
                <a:spcPts val="0"/>
              </a:spcAft>
              <a:buSzPts val="935"/>
              <a:buNone/>
            </a:pPr>
            <a:r>
              <a:rPr b="1" lang="en" sz="1800">
                <a:solidFill>
                  <a:schemeClr val="lt2"/>
                </a:solidFill>
                <a:latin typeface="Roboto"/>
                <a:ea typeface="Roboto"/>
                <a:cs typeface="Roboto"/>
                <a:sym typeface="Roboto"/>
              </a:rPr>
              <a:t>ADC20210118</a:t>
            </a:r>
            <a:endParaRPr b="1" sz="1800">
              <a:solidFill>
                <a:schemeClr val="lt2"/>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Requirements</a:t>
            </a:r>
            <a:endParaRPr/>
          </a:p>
        </p:txBody>
      </p:sp>
      <p:graphicFrame>
        <p:nvGraphicFramePr>
          <p:cNvPr id="209" name="Google Shape;209;p32"/>
          <p:cNvGraphicFramePr/>
          <p:nvPr/>
        </p:nvGraphicFramePr>
        <p:xfrm>
          <a:off x="1600200" y="1398150"/>
          <a:ext cx="3000000" cy="3000000"/>
        </p:xfrm>
        <a:graphic>
          <a:graphicData uri="http://schemas.openxmlformats.org/drawingml/2006/table">
            <a:tbl>
              <a:tblPr>
                <a:noFill/>
                <a:tableStyleId>{D075333E-858F-47FB-B613-1EAB760072A7}</a:tableStyleId>
              </a:tblPr>
              <a:tblGrid>
                <a:gridCol w="2971800"/>
                <a:gridCol w="2971800"/>
              </a:tblGrid>
              <a:tr h="12700">
                <a:tc>
                  <a:txBody>
                    <a:bodyPr/>
                    <a:lstStyle/>
                    <a:p>
                      <a:pPr indent="0" lvl="0" marL="0" rtl="0" algn="ctr">
                        <a:lnSpc>
                          <a:spcPct val="200000"/>
                        </a:lnSpc>
                        <a:spcBef>
                          <a:spcPts val="0"/>
                        </a:spcBef>
                        <a:spcAft>
                          <a:spcPts val="0"/>
                        </a:spcAft>
                        <a:buNone/>
                      </a:pPr>
                      <a:r>
                        <a:rPr lang="en" sz="1200">
                          <a:latin typeface="Times New Roman"/>
                          <a:ea typeface="Times New Roman"/>
                          <a:cs typeface="Times New Roman"/>
                          <a:sym typeface="Times New Roman"/>
                        </a:rPr>
                        <a:t>Stall Speed</a:t>
                      </a:r>
                      <a:endParaRPr baseline="-25000"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lang="en" sz="1200">
                          <a:latin typeface="Times New Roman"/>
                          <a:ea typeface="Times New Roman"/>
                          <a:cs typeface="Times New Roman"/>
                          <a:sym typeface="Times New Roman"/>
                        </a:rPr>
                        <a:t>12.5 m/s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ctr">
                        <a:lnSpc>
                          <a:spcPct val="200000"/>
                        </a:lnSpc>
                        <a:spcBef>
                          <a:spcPts val="0"/>
                        </a:spcBef>
                        <a:spcAft>
                          <a:spcPts val="0"/>
                        </a:spcAft>
                        <a:buNone/>
                      </a:pPr>
                      <a:r>
                        <a:rPr lang="en" sz="1200">
                          <a:latin typeface="Times New Roman"/>
                          <a:ea typeface="Times New Roman"/>
                          <a:cs typeface="Times New Roman"/>
                          <a:sym typeface="Times New Roman"/>
                        </a:rPr>
                        <a:t>C</a:t>
                      </a:r>
                      <a:r>
                        <a:rPr baseline="-25000" lang="en" sz="1200">
                          <a:latin typeface="Times New Roman"/>
                          <a:ea typeface="Times New Roman"/>
                          <a:cs typeface="Times New Roman"/>
                          <a:sym typeface="Times New Roman"/>
                        </a:rPr>
                        <a:t>Lmax</a:t>
                      </a:r>
                      <a:endParaRPr baseline="-25000"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lang="en" sz="1200">
                          <a:latin typeface="Times New Roman"/>
                          <a:ea typeface="Times New Roman"/>
                          <a:cs typeface="Times New Roman"/>
                          <a:sym typeface="Times New Roman"/>
                        </a:rPr>
                        <a:t>1.45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ctr">
                        <a:lnSpc>
                          <a:spcPct val="200000"/>
                        </a:lnSpc>
                        <a:spcBef>
                          <a:spcPts val="0"/>
                        </a:spcBef>
                        <a:spcAft>
                          <a:spcPts val="0"/>
                        </a:spcAft>
                        <a:buNone/>
                      </a:pPr>
                      <a:r>
                        <a:rPr lang="en" sz="1200">
                          <a:latin typeface="Times New Roman"/>
                          <a:ea typeface="Times New Roman"/>
                          <a:cs typeface="Times New Roman"/>
                          <a:sym typeface="Times New Roman"/>
                        </a:rPr>
                        <a:t>Turn Radius</a:t>
                      </a:r>
                      <a:endParaRPr baseline="-25000"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lang="en" sz="1200">
                          <a:latin typeface="Times New Roman"/>
                          <a:ea typeface="Times New Roman"/>
                          <a:cs typeface="Times New Roman"/>
                          <a:sym typeface="Times New Roman"/>
                        </a:rPr>
                        <a:t>15 m</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ctr">
                        <a:lnSpc>
                          <a:spcPct val="200000"/>
                        </a:lnSpc>
                        <a:spcBef>
                          <a:spcPts val="0"/>
                        </a:spcBef>
                        <a:spcAft>
                          <a:spcPts val="0"/>
                        </a:spcAft>
                        <a:buNone/>
                      </a:pPr>
                      <a:r>
                        <a:rPr lang="en" sz="1200">
                          <a:latin typeface="Times New Roman"/>
                          <a:ea typeface="Times New Roman"/>
                          <a:cs typeface="Times New Roman"/>
                          <a:sym typeface="Times New Roman"/>
                        </a:rPr>
                        <a:t>Turning Velocity</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lang="en" sz="1200">
                          <a:latin typeface="Times New Roman"/>
                          <a:ea typeface="Times New Roman"/>
                          <a:cs typeface="Times New Roman"/>
                          <a:sym typeface="Times New Roman"/>
                        </a:rPr>
                        <a:t>61.12 degrees/s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ctr">
                        <a:lnSpc>
                          <a:spcPct val="200000"/>
                        </a:lnSpc>
                        <a:spcBef>
                          <a:spcPts val="0"/>
                        </a:spcBef>
                        <a:spcAft>
                          <a:spcPts val="0"/>
                        </a:spcAft>
                        <a:buNone/>
                      </a:pPr>
                      <a:r>
                        <a:rPr lang="en" sz="1200">
                          <a:latin typeface="Times New Roman"/>
                          <a:ea typeface="Times New Roman"/>
                          <a:cs typeface="Times New Roman"/>
                          <a:sym typeface="Times New Roman"/>
                        </a:rPr>
                        <a:t>Maximum Velocity</a:t>
                      </a:r>
                      <a:endParaRPr baseline="-25000"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lang="en" sz="1200">
                          <a:latin typeface="Times New Roman"/>
                          <a:ea typeface="Times New Roman"/>
                          <a:cs typeface="Times New Roman"/>
                          <a:sym typeface="Times New Roman"/>
                        </a:rPr>
                        <a:t>23 m/s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ctr">
                        <a:lnSpc>
                          <a:spcPct val="200000"/>
                        </a:lnSpc>
                        <a:spcBef>
                          <a:spcPts val="0"/>
                        </a:spcBef>
                        <a:spcAft>
                          <a:spcPts val="0"/>
                        </a:spcAft>
                        <a:buNone/>
                      </a:pPr>
                      <a:r>
                        <a:rPr lang="en" sz="1200">
                          <a:latin typeface="Times New Roman"/>
                          <a:ea typeface="Times New Roman"/>
                          <a:cs typeface="Times New Roman"/>
                          <a:sym typeface="Times New Roman"/>
                        </a:rPr>
                        <a:t>Endurance Time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180</a:t>
                      </a:r>
                      <a:r>
                        <a:rPr lang="en" sz="1200">
                          <a:solidFill>
                            <a:srgbClr val="434343"/>
                          </a:solidFill>
                          <a:latin typeface="Times New Roman"/>
                          <a:ea typeface="Times New Roman"/>
                          <a:cs typeface="Times New Roman"/>
                          <a:sym typeface="Times New Roman"/>
                        </a:rPr>
                        <a:t> s</a:t>
                      </a:r>
                      <a:endParaRPr sz="1200">
                        <a:solidFill>
                          <a:srgbClr val="434343"/>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555600"/>
            <a:ext cx="77559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Wing and Power Loading</a:t>
            </a:r>
            <a:endParaRPr/>
          </a:p>
        </p:txBody>
      </p:sp>
      <p:sp>
        <p:nvSpPr>
          <p:cNvPr id="215" name="Google Shape;215;p33"/>
          <p:cNvSpPr txBox="1"/>
          <p:nvPr>
            <p:ph idx="1" type="body"/>
          </p:nvPr>
        </p:nvSpPr>
        <p:spPr>
          <a:xfrm>
            <a:off x="311700" y="1465796"/>
            <a:ext cx="4019700" cy="320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0000"/>
                </a:solidFill>
                <a:latin typeface="Arial"/>
                <a:ea typeface="Arial"/>
                <a:cs typeface="Arial"/>
                <a:sym typeface="Arial"/>
              </a:rPr>
              <a:t>From the </a:t>
            </a:r>
            <a:r>
              <a:rPr lang="en" sz="1800">
                <a:solidFill>
                  <a:srgbClr val="000000"/>
                </a:solidFill>
              </a:rPr>
              <a:t>stall velocity and turning radius requirements of our UAV</a:t>
            </a:r>
            <a:r>
              <a:rPr lang="en" sz="1800">
                <a:solidFill>
                  <a:srgbClr val="000000"/>
                </a:solidFill>
                <a:latin typeface="Arial"/>
                <a:ea typeface="Arial"/>
                <a:cs typeface="Arial"/>
                <a:sym typeface="Arial"/>
              </a:rPr>
              <a:t>, we get the values:</a:t>
            </a:r>
            <a:endParaRPr sz="1800">
              <a:solidFill>
                <a:srgbClr val="000000"/>
              </a:solidFill>
              <a:latin typeface="Arial"/>
              <a:ea typeface="Arial"/>
              <a:cs typeface="Arial"/>
              <a:sym typeface="Arial"/>
            </a:endParaRPr>
          </a:p>
          <a:p>
            <a:pPr indent="-342900" lvl="0" marL="457200" rtl="0" algn="l">
              <a:spcBef>
                <a:spcPts val="0"/>
              </a:spcBef>
              <a:spcAft>
                <a:spcPts val="0"/>
              </a:spcAft>
              <a:buSzPts val="1800"/>
              <a:buChar char="●"/>
            </a:pPr>
            <a:r>
              <a:rPr lang="en" sz="1800">
                <a:solidFill>
                  <a:srgbClr val="000000"/>
                </a:solidFill>
              </a:rPr>
              <a:t>P</a:t>
            </a:r>
            <a:r>
              <a:rPr lang="en" sz="1800">
                <a:solidFill>
                  <a:srgbClr val="000000"/>
                </a:solidFill>
                <a:latin typeface="Arial"/>
                <a:ea typeface="Arial"/>
                <a:cs typeface="Arial"/>
                <a:sym typeface="Arial"/>
              </a:rPr>
              <a:t>ower loading</a:t>
            </a:r>
            <a:r>
              <a:rPr lang="en" sz="1800">
                <a:solidFill>
                  <a:srgbClr val="000000"/>
                </a:solidFill>
              </a:rPr>
              <a:t>:</a:t>
            </a:r>
            <a:r>
              <a:rPr lang="en" sz="1800">
                <a:solidFill>
                  <a:srgbClr val="000000"/>
                </a:solidFill>
                <a:latin typeface="Arial"/>
                <a:ea typeface="Arial"/>
                <a:cs typeface="Arial"/>
                <a:sym typeface="Arial"/>
              </a:rPr>
              <a:t> </a:t>
            </a:r>
            <a:r>
              <a:rPr b="1" lang="en" sz="1800">
                <a:solidFill>
                  <a:schemeClr val="accent4"/>
                </a:solidFill>
              </a:rPr>
              <a:t>0.833</a:t>
            </a:r>
            <a:r>
              <a:rPr b="1" lang="en" sz="1800">
                <a:solidFill>
                  <a:schemeClr val="accent4"/>
                </a:solidFill>
                <a:latin typeface="Arial"/>
                <a:ea typeface="Arial"/>
                <a:cs typeface="Arial"/>
                <a:sym typeface="Arial"/>
              </a:rPr>
              <a:t> N/W</a:t>
            </a: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342900" lvl="0" marL="457200" rtl="0" algn="l">
              <a:spcBef>
                <a:spcPts val="0"/>
              </a:spcBef>
              <a:spcAft>
                <a:spcPts val="0"/>
              </a:spcAft>
              <a:buSzPts val="1800"/>
              <a:buChar char="●"/>
            </a:pPr>
            <a:r>
              <a:rPr lang="en" sz="1800">
                <a:solidFill>
                  <a:srgbClr val="000000"/>
                </a:solidFill>
              </a:rPr>
              <a:t>W</a:t>
            </a:r>
            <a:r>
              <a:rPr lang="en" sz="1800">
                <a:solidFill>
                  <a:srgbClr val="000000"/>
                </a:solidFill>
                <a:latin typeface="Arial"/>
                <a:ea typeface="Arial"/>
                <a:cs typeface="Arial"/>
                <a:sym typeface="Arial"/>
              </a:rPr>
              <a:t>ing loading </a:t>
            </a:r>
            <a:r>
              <a:rPr b="1" lang="en" sz="1800">
                <a:solidFill>
                  <a:schemeClr val="accent2"/>
                </a:solidFill>
              </a:rPr>
              <a:t>140</a:t>
            </a:r>
            <a:r>
              <a:rPr b="1" lang="en" sz="1800">
                <a:solidFill>
                  <a:schemeClr val="accent2"/>
                </a:solidFill>
                <a:latin typeface="Arial"/>
                <a:ea typeface="Arial"/>
                <a:cs typeface="Arial"/>
                <a:sym typeface="Arial"/>
              </a:rPr>
              <a:t> N/m</a:t>
            </a:r>
            <a:r>
              <a:rPr b="1" baseline="30000" lang="en" sz="1800">
                <a:solidFill>
                  <a:schemeClr val="accent2"/>
                </a:solidFill>
                <a:latin typeface="Arial"/>
                <a:ea typeface="Arial"/>
                <a:cs typeface="Arial"/>
                <a:sym typeface="Arial"/>
              </a:rPr>
              <a:t>2</a:t>
            </a:r>
            <a:r>
              <a:rPr lang="en" sz="1800">
                <a:solidFill>
                  <a:srgbClr val="000000"/>
                </a:solidFill>
                <a:latin typeface="Arial"/>
                <a:ea typeface="Arial"/>
                <a:cs typeface="Arial"/>
                <a:sym typeface="Arial"/>
              </a:rPr>
              <a:t> </a:t>
            </a:r>
            <a:endParaRPr sz="1900"/>
          </a:p>
        </p:txBody>
      </p:sp>
      <p:pic>
        <p:nvPicPr>
          <p:cNvPr id="216" name="Google Shape;216;p33"/>
          <p:cNvPicPr preferRelativeResize="0"/>
          <p:nvPr/>
        </p:nvPicPr>
        <p:blipFill>
          <a:blip r:embed="rId3">
            <a:alphaModFix/>
          </a:blip>
          <a:stretch>
            <a:fillRect/>
          </a:stretch>
        </p:blipFill>
        <p:spPr>
          <a:xfrm>
            <a:off x="5453000" y="542925"/>
            <a:ext cx="1905000" cy="781050"/>
          </a:xfrm>
          <a:prstGeom prst="rect">
            <a:avLst/>
          </a:prstGeom>
          <a:noFill/>
          <a:ln>
            <a:noFill/>
          </a:ln>
        </p:spPr>
      </p:pic>
      <p:pic>
        <p:nvPicPr>
          <p:cNvPr id="217" name="Google Shape;217;p33"/>
          <p:cNvPicPr preferRelativeResize="0"/>
          <p:nvPr/>
        </p:nvPicPr>
        <p:blipFill>
          <a:blip r:embed="rId4">
            <a:alphaModFix/>
          </a:blip>
          <a:stretch>
            <a:fillRect/>
          </a:stretch>
        </p:blipFill>
        <p:spPr>
          <a:xfrm>
            <a:off x="4572000" y="1510474"/>
            <a:ext cx="4231700" cy="1576275"/>
          </a:xfrm>
          <a:prstGeom prst="rect">
            <a:avLst/>
          </a:prstGeom>
          <a:noFill/>
          <a:ln>
            <a:noFill/>
          </a:ln>
        </p:spPr>
      </p:pic>
      <p:pic>
        <p:nvPicPr>
          <p:cNvPr id="218" name="Google Shape;218;p33"/>
          <p:cNvPicPr preferRelativeResize="0"/>
          <p:nvPr/>
        </p:nvPicPr>
        <p:blipFill>
          <a:blip r:embed="rId5">
            <a:alphaModFix/>
          </a:blip>
          <a:stretch>
            <a:fillRect/>
          </a:stretch>
        </p:blipFill>
        <p:spPr>
          <a:xfrm>
            <a:off x="4353938" y="3273250"/>
            <a:ext cx="4667825" cy="1017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Weight Estimation (Baseline Configuration)</a:t>
            </a:r>
            <a:endParaRPr/>
          </a:p>
        </p:txBody>
      </p:sp>
      <p:graphicFrame>
        <p:nvGraphicFramePr>
          <p:cNvPr id="224" name="Google Shape;224;p34"/>
          <p:cNvGraphicFramePr/>
          <p:nvPr/>
        </p:nvGraphicFramePr>
        <p:xfrm>
          <a:off x="311700" y="1212700"/>
          <a:ext cx="3000000" cy="3000000"/>
        </p:xfrm>
        <a:graphic>
          <a:graphicData uri="http://schemas.openxmlformats.org/drawingml/2006/table">
            <a:tbl>
              <a:tblPr>
                <a:noFill/>
                <a:tableStyleId>{D075333E-858F-47FB-B613-1EAB760072A7}</a:tableStyleId>
              </a:tblPr>
              <a:tblGrid>
                <a:gridCol w="1401900"/>
                <a:gridCol w="1401900"/>
              </a:tblGrid>
              <a:tr h="448400">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ρ</a:t>
                      </a:r>
                      <a:r>
                        <a:rPr baseline="-25000" lang="en" sz="1200">
                          <a:solidFill>
                            <a:srgbClr val="434343"/>
                          </a:solidFill>
                          <a:latin typeface="Times New Roman"/>
                          <a:ea typeface="Times New Roman"/>
                          <a:cs typeface="Times New Roman"/>
                          <a:sym typeface="Times New Roman"/>
                        </a:rPr>
                        <a:t>Empty</a:t>
                      </a:r>
                      <a:endParaRPr baseline="-25000" sz="1200">
                        <a:solidFill>
                          <a:srgbClr val="434343"/>
                        </a:solidFill>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39 N/m</a:t>
                      </a:r>
                      <a:r>
                        <a:rPr baseline="30000" lang="en" sz="1200">
                          <a:solidFill>
                            <a:srgbClr val="434343"/>
                          </a:solidFill>
                          <a:latin typeface="Times New Roman"/>
                          <a:ea typeface="Times New Roman"/>
                          <a:cs typeface="Times New Roman"/>
                          <a:sym typeface="Times New Roman"/>
                        </a:rPr>
                        <a:t>2</a:t>
                      </a:r>
                      <a:endParaRPr baseline="30000" sz="1200">
                        <a:solidFill>
                          <a:srgbClr val="434343"/>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8400">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ρ</a:t>
                      </a:r>
                      <a:r>
                        <a:rPr baseline="-25000" lang="en" sz="1200">
                          <a:solidFill>
                            <a:srgbClr val="434343"/>
                          </a:solidFill>
                          <a:latin typeface="Times New Roman"/>
                          <a:ea typeface="Times New Roman"/>
                          <a:cs typeface="Times New Roman"/>
                          <a:sym typeface="Times New Roman"/>
                        </a:rPr>
                        <a:t>Battery</a:t>
                      </a:r>
                      <a:endParaRPr sz="1200">
                        <a:solidFill>
                          <a:srgbClr val="434343"/>
                        </a:solidFill>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140 Wh/kg</a:t>
                      </a:r>
                      <a:endParaRPr sz="1200">
                        <a:solidFill>
                          <a:srgbClr val="434343"/>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8400">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η</a:t>
                      </a:r>
                      <a:r>
                        <a:rPr baseline="-25000" lang="en" sz="1200">
                          <a:solidFill>
                            <a:srgbClr val="434343"/>
                          </a:solidFill>
                          <a:latin typeface="Times New Roman"/>
                          <a:ea typeface="Times New Roman"/>
                          <a:cs typeface="Times New Roman"/>
                          <a:sym typeface="Times New Roman"/>
                        </a:rPr>
                        <a:t>motor</a:t>
                      </a:r>
                      <a:endParaRPr baseline="-25000" sz="1200">
                        <a:solidFill>
                          <a:srgbClr val="434343"/>
                        </a:solidFill>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0.8</a:t>
                      </a:r>
                      <a:endParaRPr sz="1200">
                        <a:solidFill>
                          <a:srgbClr val="434343"/>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8400">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η</a:t>
                      </a:r>
                      <a:r>
                        <a:rPr baseline="-25000" lang="en" sz="1200">
                          <a:solidFill>
                            <a:srgbClr val="434343"/>
                          </a:solidFill>
                          <a:latin typeface="Times New Roman"/>
                          <a:ea typeface="Times New Roman"/>
                          <a:cs typeface="Times New Roman"/>
                          <a:sym typeface="Times New Roman"/>
                        </a:rPr>
                        <a:t>Discharge</a:t>
                      </a:r>
                      <a:endParaRPr sz="1200">
                        <a:solidFill>
                          <a:srgbClr val="434343"/>
                        </a:solidFill>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0.9</a:t>
                      </a:r>
                      <a:endParaRPr sz="1200">
                        <a:solidFill>
                          <a:srgbClr val="434343"/>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8400">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PWR</a:t>
                      </a:r>
                      <a:endParaRPr sz="1200">
                        <a:solidFill>
                          <a:srgbClr val="434343"/>
                        </a:solidFill>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3.75 kW/kg</a:t>
                      </a:r>
                      <a:endParaRPr sz="1200">
                        <a:solidFill>
                          <a:srgbClr val="434343"/>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8400">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T</a:t>
                      </a:r>
                      <a:r>
                        <a:rPr baseline="-25000" lang="en" sz="1200">
                          <a:solidFill>
                            <a:srgbClr val="434343"/>
                          </a:solidFill>
                          <a:latin typeface="Times New Roman"/>
                          <a:ea typeface="Times New Roman"/>
                          <a:cs typeface="Times New Roman"/>
                          <a:sym typeface="Times New Roman"/>
                        </a:rPr>
                        <a:t>Endurance</a:t>
                      </a:r>
                      <a:endParaRPr baseline="-25000" sz="1200">
                        <a:solidFill>
                          <a:srgbClr val="434343"/>
                        </a:solidFill>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18</a:t>
                      </a:r>
                      <a:r>
                        <a:rPr lang="en" sz="1200">
                          <a:solidFill>
                            <a:srgbClr val="434343"/>
                          </a:solidFill>
                          <a:latin typeface="Times New Roman"/>
                          <a:ea typeface="Times New Roman"/>
                          <a:cs typeface="Times New Roman"/>
                          <a:sym typeface="Times New Roman"/>
                        </a:rPr>
                        <a:t>0 s</a:t>
                      </a:r>
                      <a:endParaRPr sz="1200">
                        <a:solidFill>
                          <a:srgbClr val="434343"/>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48400">
                <a:tc>
                  <a:txBody>
                    <a:bodyPr/>
                    <a:lstStyle/>
                    <a:p>
                      <a:pPr indent="0" lvl="0" marL="0" rtl="0" algn="ctr">
                        <a:lnSpc>
                          <a:spcPct val="200000"/>
                        </a:lnSpc>
                        <a:spcBef>
                          <a:spcPts val="0"/>
                        </a:spcBef>
                        <a:spcAft>
                          <a:spcPts val="0"/>
                        </a:spcAft>
                        <a:buNone/>
                      </a:pPr>
                      <a:r>
                        <a:rPr i="1" lang="en" sz="1200">
                          <a:solidFill>
                            <a:srgbClr val="434343"/>
                          </a:solidFill>
                          <a:latin typeface="Times New Roman"/>
                          <a:ea typeface="Times New Roman"/>
                          <a:cs typeface="Times New Roman"/>
                          <a:sym typeface="Times New Roman"/>
                        </a:rPr>
                        <a:t>f</a:t>
                      </a:r>
                      <a:r>
                        <a:rPr baseline="-25000" i="1" lang="en" sz="1200">
                          <a:solidFill>
                            <a:srgbClr val="434343"/>
                          </a:solidFill>
                          <a:latin typeface="Times New Roman"/>
                          <a:ea typeface="Times New Roman"/>
                          <a:cs typeface="Times New Roman"/>
                          <a:sym typeface="Times New Roman"/>
                        </a:rPr>
                        <a:t>DOD</a:t>
                      </a:r>
                      <a:endParaRPr baseline="-25000" i="1" sz="1200">
                        <a:solidFill>
                          <a:srgbClr val="434343"/>
                        </a:solidFill>
                        <a:latin typeface="Times New Roman"/>
                        <a:ea typeface="Times New Roman"/>
                        <a:cs typeface="Times New Roman"/>
                        <a:sym typeface="Times New Roman"/>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ctr">
                        <a:lnSpc>
                          <a:spcPct val="200000"/>
                        </a:lnSpc>
                        <a:spcBef>
                          <a:spcPts val="0"/>
                        </a:spcBef>
                        <a:spcAft>
                          <a:spcPts val="0"/>
                        </a:spcAft>
                        <a:buNone/>
                      </a:pPr>
                      <a:r>
                        <a:rPr lang="en" sz="1200">
                          <a:solidFill>
                            <a:srgbClr val="434343"/>
                          </a:solidFill>
                          <a:latin typeface="Times New Roman"/>
                          <a:ea typeface="Times New Roman"/>
                          <a:cs typeface="Times New Roman"/>
                          <a:sym typeface="Times New Roman"/>
                        </a:rPr>
                        <a:t>0.9</a:t>
                      </a:r>
                      <a:endParaRPr sz="1200">
                        <a:solidFill>
                          <a:srgbClr val="434343"/>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225" name="Google Shape;225;p34"/>
          <p:cNvPicPr preferRelativeResize="0"/>
          <p:nvPr/>
        </p:nvPicPr>
        <p:blipFill>
          <a:blip r:embed="rId3">
            <a:alphaModFix/>
          </a:blip>
          <a:stretch>
            <a:fillRect/>
          </a:stretch>
        </p:blipFill>
        <p:spPr>
          <a:xfrm>
            <a:off x="3253775" y="1212712"/>
            <a:ext cx="5578517" cy="1595075"/>
          </a:xfrm>
          <a:prstGeom prst="rect">
            <a:avLst/>
          </a:prstGeom>
          <a:noFill/>
          <a:ln>
            <a:noFill/>
          </a:ln>
        </p:spPr>
      </p:pic>
      <p:sp>
        <p:nvSpPr>
          <p:cNvPr id="226" name="Google Shape;226;p34"/>
          <p:cNvSpPr/>
          <p:nvPr/>
        </p:nvSpPr>
        <p:spPr>
          <a:xfrm>
            <a:off x="5371347" y="2744525"/>
            <a:ext cx="1468500" cy="411600"/>
          </a:xfrm>
          <a:prstGeom prst="roundRect">
            <a:avLst>
              <a:gd fmla="val 50000" name="adj"/>
            </a:avLst>
          </a:prstGeom>
          <a:solidFill>
            <a:srgbClr val="0944A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Total Takeoff Weight</a:t>
            </a:r>
            <a:endParaRPr sz="900">
              <a:solidFill>
                <a:srgbClr val="FFFFFF"/>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lang="en" sz="900">
                <a:solidFill>
                  <a:srgbClr val="FFFFFF"/>
                </a:solidFill>
                <a:latin typeface="Roboto"/>
                <a:ea typeface="Roboto"/>
                <a:cs typeface="Roboto"/>
                <a:sym typeface="Roboto"/>
              </a:rPr>
              <a:t>2 kg</a:t>
            </a:r>
            <a:endParaRPr sz="900">
              <a:solidFill>
                <a:srgbClr val="FFFFFF"/>
              </a:solidFill>
              <a:latin typeface="Roboto"/>
              <a:ea typeface="Roboto"/>
              <a:cs typeface="Roboto"/>
              <a:sym typeface="Roboto"/>
            </a:endParaRPr>
          </a:p>
        </p:txBody>
      </p:sp>
      <p:sp>
        <p:nvSpPr>
          <p:cNvPr id="227" name="Google Shape;227;p34"/>
          <p:cNvSpPr/>
          <p:nvPr/>
        </p:nvSpPr>
        <p:spPr>
          <a:xfrm>
            <a:off x="7061370" y="3581225"/>
            <a:ext cx="1468500" cy="411600"/>
          </a:xfrm>
          <a:prstGeom prst="roundRect">
            <a:avLst>
              <a:gd fmla="val 50000" name="adj"/>
            </a:avLst>
          </a:prstGeom>
          <a:solidFill>
            <a:srgbClr val="0D5DD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Motor Weight</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90 grams</a:t>
            </a:r>
            <a:endParaRPr sz="1000">
              <a:solidFill>
                <a:srgbClr val="FFFFFF"/>
              </a:solidFill>
              <a:latin typeface="Roboto"/>
              <a:ea typeface="Roboto"/>
              <a:cs typeface="Roboto"/>
              <a:sym typeface="Roboto"/>
            </a:endParaRPr>
          </a:p>
        </p:txBody>
      </p:sp>
      <p:sp>
        <p:nvSpPr>
          <p:cNvPr id="228" name="Google Shape;228;p34"/>
          <p:cNvSpPr/>
          <p:nvPr/>
        </p:nvSpPr>
        <p:spPr>
          <a:xfrm>
            <a:off x="3681325" y="3581225"/>
            <a:ext cx="1468500" cy="411600"/>
          </a:xfrm>
          <a:prstGeom prst="roundRect">
            <a:avLst>
              <a:gd fmla="val 50000" name="adj"/>
            </a:avLst>
          </a:prstGeom>
          <a:solidFill>
            <a:srgbClr val="0D5DD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Empty Weight</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546 grams</a:t>
            </a:r>
            <a:endParaRPr sz="1000">
              <a:solidFill>
                <a:srgbClr val="FFFFFF"/>
              </a:solidFill>
              <a:latin typeface="Roboto"/>
              <a:ea typeface="Roboto"/>
              <a:cs typeface="Roboto"/>
              <a:sym typeface="Roboto"/>
            </a:endParaRPr>
          </a:p>
        </p:txBody>
      </p:sp>
      <p:sp>
        <p:nvSpPr>
          <p:cNvPr id="229" name="Google Shape;229;p34"/>
          <p:cNvSpPr/>
          <p:nvPr/>
        </p:nvSpPr>
        <p:spPr>
          <a:xfrm>
            <a:off x="4526341" y="4627611"/>
            <a:ext cx="1468500" cy="411600"/>
          </a:xfrm>
          <a:prstGeom prst="roundRect">
            <a:avLst>
              <a:gd fmla="val 50000" name="adj"/>
            </a:avLst>
          </a:prstGeom>
          <a:solidFill>
            <a:srgbClr val="307B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Battery Weight</a:t>
            </a:r>
            <a:endParaRPr sz="1000">
              <a:solidFill>
                <a:srgbClr val="FFFFFF"/>
              </a:solidFill>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lang="en" sz="1000">
                <a:solidFill>
                  <a:srgbClr val="FFFFFF"/>
                </a:solidFill>
                <a:latin typeface="Roboto"/>
                <a:ea typeface="Roboto"/>
                <a:cs typeface="Roboto"/>
                <a:sym typeface="Roboto"/>
              </a:rPr>
              <a:t>125 grams</a:t>
            </a:r>
            <a:endParaRPr sz="1000">
              <a:solidFill>
                <a:srgbClr val="FFFFFF"/>
              </a:solidFill>
              <a:latin typeface="Roboto"/>
              <a:ea typeface="Roboto"/>
              <a:cs typeface="Roboto"/>
              <a:sym typeface="Roboto"/>
            </a:endParaRPr>
          </a:p>
        </p:txBody>
      </p:sp>
      <p:cxnSp>
        <p:nvCxnSpPr>
          <p:cNvPr id="230" name="Google Shape;230;p34"/>
          <p:cNvCxnSpPr>
            <a:stCxn id="226" idx="2"/>
            <a:endCxn id="227" idx="0"/>
          </p:cNvCxnSpPr>
          <p:nvPr/>
        </p:nvCxnSpPr>
        <p:spPr>
          <a:xfrm flipH="1" rot="-5400000">
            <a:off x="6737997" y="2523725"/>
            <a:ext cx="425100" cy="1689900"/>
          </a:xfrm>
          <a:prstGeom prst="bentConnector3">
            <a:avLst>
              <a:gd fmla="val 50000" name="adj1"/>
            </a:avLst>
          </a:prstGeom>
          <a:noFill/>
          <a:ln cap="flat" cmpd="sng" w="9525">
            <a:solidFill>
              <a:schemeClr val="accent5"/>
            </a:solidFill>
            <a:prstDash val="solid"/>
            <a:round/>
            <a:headEnd len="sm" w="sm" type="none"/>
            <a:tailEnd len="sm" w="sm" type="none"/>
          </a:ln>
        </p:spPr>
      </p:cxnSp>
      <p:cxnSp>
        <p:nvCxnSpPr>
          <p:cNvPr id="231" name="Google Shape;231;p34"/>
          <p:cNvCxnSpPr>
            <a:stCxn id="228" idx="0"/>
            <a:endCxn id="226" idx="2"/>
          </p:cNvCxnSpPr>
          <p:nvPr/>
        </p:nvCxnSpPr>
        <p:spPr>
          <a:xfrm rot="-5400000">
            <a:off x="5047975" y="2523725"/>
            <a:ext cx="425100" cy="1689900"/>
          </a:xfrm>
          <a:prstGeom prst="bentConnector3">
            <a:avLst>
              <a:gd fmla="val 50000" name="adj1"/>
            </a:avLst>
          </a:prstGeom>
          <a:noFill/>
          <a:ln cap="flat" cmpd="sng" w="9525">
            <a:solidFill>
              <a:schemeClr val="accent5"/>
            </a:solidFill>
            <a:prstDash val="solid"/>
            <a:round/>
            <a:headEnd len="sm" w="sm" type="none"/>
            <a:tailEnd len="sm" w="sm" type="none"/>
          </a:ln>
        </p:spPr>
      </p:cxnSp>
      <p:cxnSp>
        <p:nvCxnSpPr>
          <p:cNvPr id="232" name="Google Shape;232;p34"/>
          <p:cNvCxnSpPr>
            <a:stCxn id="229" idx="0"/>
            <a:endCxn id="226" idx="2"/>
          </p:cNvCxnSpPr>
          <p:nvPr/>
        </p:nvCxnSpPr>
        <p:spPr>
          <a:xfrm rot="-5400000">
            <a:off x="4947391" y="3469311"/>
            <a:ext cx="1471500" cy="845100"/>
          </a:xfrm>
          <a:prstGeom prst="bentConnector3">
            <a:avLst>
              <a:gd fmla="val 49996" name="adj1"/>
            </a:avLst>
          </a:prstGeom>
          <a:noFill/>
          <a:ln cap="flat" cmpd="sng" w="9525">
            <a:solidFill>
              <a:schemeClr val="accent5"/>
            </a:solidFill>
            <a:prstDash val="solid"/>
            <a:round/>
            <a:headEnd len="sm" w="sm" type="none"/>
            <a:tailEnd len="sm" w="sm" type="none"/>
          </a:ln>
        </p:spPr>
      </p:cxnSp>
      <p:sp>
        <p:nvSpPr>
          <p:cNvPr id="233" name="Google Shape;233;p34"/>
          <p:cNvSpPr/>
          <p:nvPr/>
        </p:nvSpPr>
        <p:spPr>
          <a:xfrm>
            <a:off x="6216367" y="4627611"/>
            <a:ext cx="1468500" cy="411600"/>
          </a:xfrm>
          <a:prstGeom prst="roundRect">
            <a:avLst>
              <a:gd fmla="val 50000" name="adj"/>
            </a:avLst>
          </a:prstGeom>
          <a:solidFill>
            <a:srgbClr val="307B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Payload Weight</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1.2 kg</a:t>
            </a:r>
            <a:endParaRPr sz="1000">
              <a:solidFill>
                <a:srgbClr val="FFFFFF"/>
              </a:solidFill>
              <a:latin typeface="Roboto"/>
              <a:ea typeface="Roboto"/>
              <a:cs typeface="Roboto"/>
              <a:sym typeface="Roboto"/>
            </a:endParaRPr>
          </a:p>
        </p:txBody>
      </p:sp>
      <p:cxnSp>
        <p:nvCxnSpPr>
          <p:cNvPr id="234" name="Google Shape;234;p34"/>
          <p:cNvCxnSpPr>
            <a:stCxn id="233" idx="0"/>
            <a:endCxn id="226" idx="2"/>
          </p:cNvCxnSpPr>
          <p:nvPr/>
        </p:nvCxnSpPr>
        <p:spPr>
          <a:xfrm flipH="1" rot="5400000">
            <a:off x="5792317" y="3469311"/>
            <a:ext cx="1471500" cy="845100"/>
          </a:xfrm>
          <a:prstGeom prst="bentConnector3">
            <a:avLst>
              <a:gd fmla="val 49996" name="adj1"/>
            </a:avLst>
          </a:prstGeom>
          <a:noFill/>
          <a:ln cap="flat" cmpd="sng" w="9525">
            <a:solidFill>
              <a:schemeClr val="accent5"/>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Wing Design and Sizing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Airfoil Selection</a:t>
            </a:r>
            <a:endParaRPr/>
          </a:p>
        </p:txBody>
      </p:sp>
      <p:sp>
        <p:nvSpPr>
          <p:cNvPr id="245" name="Google Shape;245;p36"/>
          <p:cNvSpPr txBox="1"/>
          <p:nvPr>
            <p:ph idx="1" type="body"/>
          </p:nvPr>
        </p:nvSpPr>
        <p:spPr>
          <a:xfrm>
            <a:off x="311700" y="905650"/>
            <a:ext cx="778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Several airfoils were compared based on the following requirements:</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600">
              <a:solidFill>
                <a:schemeClr val="dk1"/>
              </a:solidFill>
            </a:endParaRPr>
          </a:p>
          <a:p>
            <a:pPr indent="-336550" lvl="0" marL="457200" rtl="0" algn="l">
              <a:spcBef>
                <a:spcPts val="0"/>
              </a:spcBef>
              <a:spcAft>
                <a:spcPts val="0"/>
              </a:spcAft>
              <a:buClr>
                <a:schemeClr val="accent5"/>
              </a:buClr>
              <a:buSzPts val="1700"/>
              <a:buChar char="●"/>
            </a:pPr>
            <a:r>
              <a:rPr b="1" lang="en" sz="1700">
                <a:solidFill>
                  <a:schemeClr val="accent5"/>
                </a:solidFill>
              </a:rPr>
              <a:t>A good balance of high lift and high aerodynamic efficiency</a:t>
            </a:r>
            <a:endParaRPr b="1" sz="1700">
              <a:solidFill>
                <a:schemeClr val="accent5"/>
              </a:solidFill>
            </a:endParaRPr>
          </a:p>
          <a:p>
            <a:pPr indent="-336550" lvl="0" marL="457200" rtl="0" algn="l">
              <a:spcBef>
                <a:spcPts val="0"/>
              </a:spcBef>
              <a:spcAft>
                <a:spcPts val="0"/>
              </a:spcAft>
              <a:buClr>
                <a:schemeClr val="accent3"/>
              </a:buClr>
              <a:buSzPts val="1700"/>
              <a:buChar char="●"/>
            </a:pPr>
            <a:r>
              <a:rPr b="1" lang="en" sz="1700">
                <a:solidFill>
                  <a:schemeClr val="accent3"/>
                </a:solidFill>
              </a:rPr>
              <a:t>Low Critical Reynolds Number</a:t>
            </a:r>
            <a:endParaRPr b="1" sz="1700">
              <a:solidFill>
                <a:schemeClr val="accent3"/>
              </a:solidFill>
            </a:endParaRPr>
          </a:p>
          <a:p>
            <a:pPr indent="-336550" lvl="0" marL="457200" rtl="0" algn="l">
              <a:spcBef>
                <a:spcPts val="0"/>
              </a:spcBef>
              <a:spcAft>
                <a:spcPts val="0"/>
              </a:spcAft>
              <a:buClr>
                <a:schemeClr val="accent1"/>
              </a:buClr>
              <a:buSzPts val="1700"/>
              <a:buChar char="●"/>
            </a:pPr>
            <a:r>
              <a:rPr b="1" lang="en" sz="1700">
                <a:solidFill>
                  <a:schemeClr val="accent1"/>
                </a:solidFill>
              </a:rPr>
              <a:t>High stall angle</a:t>
            </a:r>
            <a:endParaRPr b="1" sz="1700">
              <a:solidFill>
                <a:schemeClr val="accent1"/>
              </a:solidFill>
            </a:endParaRPr>
          </a:p>
          <a:p>
            <a:pPr indent="-336550" lvl="0" marL="457200" rtl="0" algn="l">
              <a:spcBef>
                <a:spcPts val="0"/>
              </a:spcBef>
              <a:spcAft>
                <a:spcPts val="0"/>
              </a:spcAft>
              <a:buClr>
                <a:schemeClr val="accent4"/>
              </a:buClr>
              <a:buSzPts val="1700"/>
              <a:buChar char="●"/>
            </a:pPr>
            <a:r>
              <a:rPr b="1" lang="en" sz="1700">
                <a:solidFill>
                  <a:schemeClr val="accent4"/>
                </a:solidFill>
              </a:rPr>
              <a:t>Provides the necessary CL and CD requirements</a:t>
            </a:r>
            <a:endParaRPr b="1" sz="1700">
              <a:solidFill>
                <a:schemeClr val="accent4"/>
              </a:solidFill>
            </a:endParaRPr>
          </a:p>
          <a:p>
            <a:pPr indent="0" lvl="0" marL="0" rtl="0" algn="l">
              <a:spcBef>
                <a:spcPts val="0"/>
              </a:spcBef>
              <a:spcAft>
                <a:spcPts val="0"/>
              </a:spcAft>
              <a:buNone/>
            </a:pPr>
            <a:r>
              <a:t/>
            </a:r>
            <a:endParaRPr b="1" sz="600">
              <a:solidFill>
                <a:schemeClr val="accent4"/>
              </a:solidFill>
            </a:endParaRPr>
          </a:p>
          <a:p>
            <a:pPr indent="0" lvl="0" marL="0" rtl="0" algn="l">
              <a:spcBef>
                <a:spcPts val="0"/>
              </a:spcBef>
              <a:spcAft>
                <a:spcPts val="0"/>
              </a:spcAft>
              <a:buClr>
                <a:schemeClr val="dk1"/>
              </a:buClr>
              <a:buSzPts val="1100"/>
              <a:buFont typeface="Arial"/>
              <a:buNone/>
            </a:pPr>
            <a:r>
              <a:rPr lang="en" sz="1100">
                <a:solidFill>
                  <a:schemeClr val="dk1"/>
                </a:solidFill>
              </a:rPr>
              <a:t>The </a:t>
            </a:r>
            <a:r>
              <a:rPr b="1" lang="en" sz="1200">
                <a:solidFill>
                  <a:srgbClr val="B61249"/>
                </a:solidFill>
              </a:rPr>
              <a:t>FX 63</a:t>
            </a:r>
            <a:r>
              <a:rPr lang="en" sz="1100">
                <a:solidFill>
                  <a:schemeClr val="dk1"/>
                </a:solidFill>
              </a:rPr>
              <a:t> family of airfoils met these characteristics and was considered for the design process.</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The </a:t>
            </a:r>
            <a:r>
              <a:rPr b="1" lang="en" sz="1100">
                <a:solidFill>
                  <a:srgbClr val="C4134E"/>
                </a:solidFill>
              </a:rPr>
              <a:t>FX 63 110 </a:t>
            </a:r>
            <a:r>
              <a:rPr lang="en" sz="1100">
                <a:solidFill>
                  <a:schemeClr val="dk1"/>
                </a:solidFill>
              </a:rPr>
              <a:t>proved to be the best of the family.</a:t>
            </a:r>
            <a:endParaRPr sz="1100">
              <a:solidFill>
                <a:schemeClr val="dk1"/>
              </a:solidFill>
            </a:endParaRPr>
          </a:p>
          <a:p>
            <a:pPr indent="0" lvl="0" marL="0" marR="0" rtl="0" algn="l">
              <a:lnSpc>
                <a:spcPct val="115000"/>
              </a:lnSpc>
              <a:spcBef>
                <a:spcPts val="0"/>
              </a:spcBef>
              <a:spcAft>
                <a:spcPts val="0"/>
              </a:spcAft>
              <a:buNone/>
            </a:pPr>
            <a:r>
              <a:t/>
            </a:r>
            <a:endParaRPr sz="1100">
              <a:solidFill>
                <a:schemeClr val="dk1"/>
              </a:solidFill>
            </a:endParaRPr>
          </a:p>
        </p:txBody>
      </p:sp>
      <p:pic>
        <p:nvPicPr>
          <p:cNvPr id="246" name="Google Shape;246;p36"/>
          <p:cNvPicPr preferRelativeResize="0"/>
          <p:nvPr/>
        </p:nvPicPr>
        <p:blipFill rotWithShape="1">
          <a:blip r:embed="rId3">
            <a:alphaModFix/>
          </a:blip>
          <a:srcRect b="18859" l="5932" r="3912" t="12435"/>
          <a:stretch/>
        </p:blipFill>
        <p:spPr>
          <a:xfrm>
            <a:off x="410775" y="3455325"/>
            <a:ext cx="8013650" cy="1243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Wing Design and Sizing</a:t>
            </a:r>
            <a:endParaRPr/>
          </a:p>
        </p:txBody>
      </p:sp>
      <p:sp>
        <p:nvSpPr>
          <p:cNvPr id="252" name="Google Shape;252;p3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 rectangular wing design was chosen. </a:t>
            </a:r>
            <a:endParaRPr/>
          </a:p>
          <a:p>
            <a:pPr indent="0" lvl="0" marL="0" rtl="0" algn="l">
              <a:spcBef>
                <a:spcPts val="1200"/>
              </a:spcBef>
              <a:spcAft>
                <a:spcPts val="0"/>
              </a:spcAft>
              <a:buNone/>
            </a:pPr>
            <a:r>
              <a:rPr lang="en"/>
              <a:t>For the baseline design, </a:t>
            </a:r>
            <a:endParaRPr/>
          </a:p>
          <a:p>
            <a:pPr indent="-342900" lvl="0" marL="457200" rtl="0" algn="l">
              <a:spcBef>
                <a:spcPts val="1200"/>
              </a:spcBef>
              <a:spcAft>
                <a:spcPts val="0"/>
              </a:spcAft>
              <a:buSzPts val="1800"/>
              <a:buChar char="●"/>
            </a:pPr>
            <a:r>
              <a:rPr lang="en"/>
              <a:t>AoA range: </a:t>
            </a:r>
            <a:r>
              <a:rPr lang="en">
                <a:solidFill>
                  <a:schemeClr val="accent4"/>
                </a:solidFill>
              </a:rPr>
              <a:t>3-6 degrees</a:t>
            </a:r>
            <a:endParaRPr>
              <a:solidFill>
                <a:schemeClr val="accent4"/>
              </a:solidFill>
            </a:endParaRPr>
          </a:p>
          <a:p>
            <a:pPr indent="-342900" lvl="0" marL="457200" rtl="0" algn="l">
              <a:spcBef>
                <a:spcPts val="0"/>
              </a:spcBef>
              <a:spcAft>
                <a:spcPts val="0"/>
              </a:spcAft>
              <a:buSzPts val="1800"/>
              <a:buChar char="●"/>
            </a:pPr>
            <a:r>
              <a:rPr lang="en"/>
              <a:t>Velocity: </a:t>
            </a:r>
            <a:r>
              <a:rPr lang="en">
                <a:solidFill>
                  <a:schemeClr val="accent1"/>
                </a:solidFill>
              </a:rPr>
              <a:t>17 m/s at 6 degrees</a:t>
            </a:r>
            <a:r>
              <a:rPr lang="en"/>
              <a:t>; 			</a:t>
            </a:r>
            <a:r>
              <a:rPr lang="en">
                <a:solidFill>
                  <a:schemeClr val="accent5"/>
                </a:solidFill>
              </a:rPr>
              <a:t>14 m/s at 3 degrees</a:t>
            </a:r>
            <a:endParaRPr/>
          </a:p>
          <a:p>
            <a:pPr indent="0" lvl="0" marL="0" rtl="0" algn="l">
              <a:spcBef>
                <a:spcPts val="1200"/>
              </a:spcBef>
              <a:spcAft>
                <a:spcPts val="1200"/>
              </a:spcAft>
              <a:buNone/>
            </a:pPr>
            <a:r>
              <a:rPr lang="en"/>
              <a:t>An iterative approach was used to identify the percent morph for the heavy-lift configuration and aspect ratio of the wing.</a:t>
            </a:r>
            <a:endParaRPr/>
          </a:p>
        </p:txBody>
      </p:sp>
      <p:pic>
        <p:nvPicPr>
          <p:cNvPr id="253" name="Google Shape;253;p37"/>
          <p:cNvPicPr preferRelativeResize="0"/>
          <p:nvPr/>
        </p:nvPicPr>
        <p:blipFill>
          <a:blip r:embed="rId3">
            <a:alphaModFix/>
          </a:blip>
          <a:stretch>
            <a:fillRect/>
          </a:stretch>
        </p:blipFill>
        <p:spPr>
          <a:xfrm>
            <a:off x="4398005" y="955032"/>
            <a:ext cx="4745995" cy="1749325"/>
          </a:xfrm>
          <a:prstGeom prst="rect">
            <a:avLst/>
          </a:prstGeom>
          <a:noFill/>
          <a:ln>
            <a:noFill/>
          </a:ln>
        </p:spPr>
      </p:pic>
      <p:pic>
        <p:nvPicPr>
          <p:cNvPr id="254" name="Google Shape;254;p37"/>
          <p:cNvPicPr preferRelativeResize="0"/>
          <p:nvPr/>
        </p:nvPicPr>
        <p:blipFill>
          <a:blip r:embed="rId4">
            <a:alphaModFix/>
          </a:blip>
          <a:stretch>
            <a:fillRect/>
          </a:stretch>
        </p:blipFill>
        <p:spPr>
          <a:xfrm>
            <a:off x="5109264" y="3070300"/>
            <a:ext cx="3323450" cy="946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Design Validation using XFLR5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9"/>
          <p:cNvPicPr preferRelativeResize="0"/>
          <p:nvPr/>
        </p:nvPicPr>
        <p:blipFill rotWithShape="1">
          <a:blip r:embed="rId3">
            <a:alphaModFix/>
          </a:blip>
          <a:srcRect b="0" l="748" r="748" t="0"/>
          <a:stretch/>
        </p:blipFill>
        <p:spPr>
          <a:xfrm>
            <a:off x="0" y="0"/>
            <a:ext cx="9144000" cy="5143497"/>
          </a:xfrm>
          <a:prstGeom prst="rect">
            <a:avLst/>
          </a:prstGeom>
          <a:noFill/>
          <a:ln>
            <a:noFill/>
          </a:ln>
        </p:spPr>
      </p:pic>
      <p:sp>
        <p:nvSpPr>
          <p:cNvPr id="265" name="Google Shape;265;p39"/>
          <p:cNvSpPr/>
          <p:nvPr/>
        </p:nvSpPr>
        <p:spPr>
          <a:xfrm>
            <a:off x="342825" y="1323975"/>
            <a:ext cx="3810300" cy="3467100"/>
          </a:xfrm>
          <a:prstGeom prst="rect">
            <a:avLst/>
          </a:prstGeom>
          <a:solidFill>
            <a:srgbClr val="000000">
              <a:alpha val="8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9"/>
          <p:cNvSpPr txBox="1"/>
          <p:nvPr>
            <p:ph type="title"/>
          </p:nvPr>
        </p:nvSpPr>
        <p:spPr>
          <a:xfrm>
            <a:off x="523250" y="1523725"/>
            <a:ext cx="34779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Airfoil Characteristics</a:t>
            </a:r>
            <a:endParaRPr/>
          </a:p>
        </p:txBody>
      </p:sp>
      <p:sp>
        <p:nvSpPr>
          <p:cNvPr id="267" name="Google Shape;267;p39"/>
          <p:cNvSpPr txBox="1"/>
          <p:nvPr>
            <p:ph idx="1" type="body"/>
          </p:nvPr>
        </p:nvSpPr>
        <p:spPr>
          <a:xfrm>
            <a:off x="523325" y="3020275"/>
            <a:ext cx="3477900" cy="1534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For a wide range of Reynolds Numbers and Angles of Attack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0"/>
          <p:cNvPicPr preferRelativeResize="0"/>
          <p:nvPr/>
        </p:nvPicPr>
        <p:blipFill rotWithShape="1">
          <a:blip r:embed="rId3">
            <a:alphaModFix/>
          </a:blip>
          <a:srcRect b="0" l="209" r="209" t="0"/>
          <a:stretch/>
        </p:blipFill>
        <p:spPr>
          <a:xfrm>
            <a:off x="0" y="0"/>
            <a:ext cx="9143999" cy="5143497"/>
          </a:xfrm>
          <a:prstGeom prst="rect">
            <a:avLst/>
          </a:prstGeom>
          <a:noFill/>
          <a:ln>
            <a:noFill/>
          </a:ln>
        </p:spPr>
      </p:pic>
      <p:sp>
        <p:nvSpPr>
          <p:cNvPr id="273" name="Google Shape;273;p40"/>
          <p:cNvSpPr/>
          <p:nvPr/>
        </p:nvSpPr>
        <p:spPr>
          <a:xfrm>
            <a:off x="342825" y="1323975"/>
            <a:ext cx="3810300" cy="3467100"/>
          </a:xfrm>
          <a:prstGeom prst="rect">
            <a:avLst/>
          </a:prstGeom>
          <a:solidFill>
            <a:srgbClr val="000000">
              <a:alpha val="8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0"/>
          <p:cNvSpPr txBox="1"/>
          <p:nvPr>
            <p:ph type="title"/>
          </p:nvPr>
        </p:nvSpPr>
        <p:spPr>
          <a:xfrm>
            <a:off x="523250" y="1523725"/>
            <a:ext cx="34779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Final Wing</a:t>
            </a:r>
            <a:endParaRPr/>
          </a:p>
        </p:txBody>
      </p:sp>
      <p:sp>
        <p:nvSpPr>
          <p:cNvPr id="275" name="Google Shape;275;p40"/>
          <p:cNvSpPr txBox="1"/>
          <p:nvPr>
            <p:ph idx="1" type="body"/>
          </p:nvPr>
        </p:nvSpPr>
        <p:spPr>
          <a:xfrm>
            <a:off x="523325" y="3020275"/>
            <a:ext cx="3477900" cy="1534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In Endurance and High Lift Modes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523250" y="1523725"/>
            <a:ext cx="34779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81" name="Google Shape;281;p41"/>
          <p:cNvSpPr txBox="1"/>
          <p:nvPr>
            <p:ph idx="1" type="body"/>
          </p:nvPr>
        </p:nvSpPr>
        <p:spPr>
          <a:xfrm>
            <a:off x="523325" y="3020275"/>
            <a:ext cx="3477900" cy="1534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282" name="Google Shape;282;p41"/>
          <p:cNvPicPr preferRelativeResize="0"/>
          <p:nvPr/>
        </p:nvPicPr>
        <p:blipFill>
          <a:blip r:embed="rId3">
            <a:alphaModFix/>
          </a:blip>
          <a:stretch>
            <a:fillRect/>
          </a:stretch>
        </p:blipFill>
        <p:spPr>
          <a:xfrm>
            <a:off x="0" y="0"/>
            <a:ext cx="9143999" cy="5121996"/>
          </a:xfrm>
          <a:prstGeom prst="rect">
            <a:avLst/>
          </a:prstGeom>
          <a:noFill/>
          <a:ln>
            <a:noFill/>
          </a:ln>
        </p:spPr>
      </p:pic>
      <p:sp>
        <p:nvSpPr>
          <p:cNvPr id="283" name="Google Shape;283;p41"/>
          <p:cNvSpPr txBox="1"/>
          <p:nvPr/>
        </p:nvSpPr>
        <p:spPr>
          <a:xfrm>
            <a:off x="226925" y="179650"/>
            <a:ext cx="6467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Roboto"/>
                <a:ea typeface="Roboto"/>
                <a:cs typeface="Roboto"/>
                <a:sym typeface="Roboto"/>
              </a:rPr>
              <a:t>Final Wing and Tail, Endurance Mode</a:t>
            </a:r>
            <a:endParaRPr b="1" sz="26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2"/>
                </a:solidFill>
              </a:rPr>
              <a:t>Aircraft Design Characteristics, Summarised</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Control Surface</a:t>
            </a:r>
            <a:endParaRPr/>
          </a:p>
          <a:p>
            <a:pPr indent="0" lvl="0" marL="0" rtl="0" algn="l">
              <a:spcBef>
                <a:spcPts val="0"/>
              </a:spcBef>
              <a:spcAft>
                <a:spcPts val="0"/>
              </a:spcAft>
              <a:buNone/>
            </a:pPr>
            <a:r>
              <a:rPr lang="en"/>
              <a:t>Sizing and Dynamic Stability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Elevator and Rudder Sizing</a:t>
            </a:r>
            <a:endParaRPr/>
          </a:p>
        </p:txBody>
      </p:sp>
      <p:graphicFrame>
        <p:nvGraphicFramePr>
          <p:cNvPr id="294" name="Google Shape;294;p43"/>
          <p:cNvGraphicFramePr/>
          <p:nvPr/>
        </p:nvGraphicFramePr>
        <p:xfrm>
          <a:off x="4659025" y="2078350"/>
          <a:ext cx="3000000" cy="3000000"/>
        </p:xfrm>
        <a:graphic>
          <a:graphicData uri="http://schemas.openxmlformats.org/drawingml/2006/table">
            <a:tbl>
              <a:tblPr>
                <a:noFill/>
                <a:tableStyleId>{671785B1-3AAF-4A9C-961B-2BB5BF7A2FE0}</a:tableStyleId>
              </a:tblPr>
              <a:tblGrid>
                <a:gridCol w="2032925"/>
                <a:gridCol w="2032925"/>
              </a:tblGrid>
              <a:tr h="700425">
                <a:tc>
                  <a:txBody>
                    <a:bodyPr/>
                    <a:lstStyle/>
                    <a:p>
                      <a:pPr indent="0" lvl="0" marL="0" rtl="0" algn="l">
                        <a:spcBef>
                          <a:spcPts val="0"/>
                        </a:spcBef>
                        <a:spcAft>
                          <a:spcPts val="0"/>
                        </a:spcAft>
                        <a:buNone/>
                      </a:pPr>
                      <a:r>
                        <a:rPr b="1" lang="en"/>
                        <a:t>Elevator effectiveness</a:t>
                      </a:r>
                      <a:endParaRPr b="1"/>
                    </a:p>
                  </a:txBody>
                  <a:tcPr marT="91425" marB="91425" marR="91425" marL="91425"/>
                </a:tc>
                <a:tc>
                  <a:txBody>
                    <a:bodyPr/>
                    <a:lstStyle/>
                    <a:p>
                      <a:pPr indent="0" lvl="0" marL="0" rtl="0" algn="l">
                        <a:spcBef>
                          <a:spcPts val="0"/>
                        </a:spcBef>
                        <a:spcAft>
                          <a:spcPts val="0"/>
                        </a:spcAft>
                        <a:buNone/>
                      </a:pPr>
                      <a:r>
                        <a:rPr lang="en"/>
                        <a:t>0.218</a:t>
                      </a:r>
                      <a:endParaRPr/>
                    </a:p>
                  </a:txBody>
                  <a:tcPr marT="91425" marB="91425" marR="91425" marL="91425"/>
                </a:tc>
              </a:tr>
              <a:tr h="700425">
                <a:tc>
                  <a:txBody>
                    <a:bodyPr/>
                    <a:lstStyle/>
                    <a:p>
                      <a:pPr indent="0" lvl="0" marL="0" rtl="0" algn="l">
                        <a:spcBef>
                          <a:spcPts val="0"/>
                        </a:spcBef>
                        <a:spcAft>
                          <a:spcPts val="0"/>
                        </a:spcAft>
                        <a:buNone/>
                      </a:pPr>
                      <a:r>
                        <a:rPr b="1" lang="en"/>
                        <a:t>Span</a:t>
                      </a:r>
                      <a:endParaRPr b="1"/>
                    </a:p>
                  </a:txBody>
                  <a:tcPr marT="91425" marB="91425" marR="91425" marL="91425"/>
                </a:tc>
                <a:tc>
                  <a:txBody>
                    <a:bodyPr/>
                    <a:lstStyle/>
                    <a:p>
                      <a:pPr indent="0" lvl="0" marL="0" rtl="0" algn="l">
                        <a:spcBef>
                          <a:spcPts val="0"/>
                        </a:spcBef>
                        <a:spcAft>
                          <a:spcPts val="0"/>
                        </a:spcAft>
                        <a:buNone/>
                      </a:pPr>
                      <a:r>
                        <a:rPr lang="en"/>
                        <a:t>14 cm</a:t>
                      </a:r>
                      <a:endParaRPr/>
                    </a:p>
                  </a:txBody>
                  <a:tcPr marT="91425" marB="91425" marR="91425" marL="91425"/>
                </a:tc>
              </a:tr>
              <a:tr h="700425">
                <a:tc>
                  <a:txBody>
                    <a:bodyPr/>
                    <a:lstStyle/>
                    <a:p>
                      <a:pPr indent="0" lvl="0" marL="0" rtl="0" algn="l">
                        <a:spcBef>
                          <a:spcPts val="0"/>
                        </a:spcBef>
                        <a:spcAft>
                          <a:spcPts val="0"/>
                        </a:spcAft>
                        <a:buNone/>
                      </a:pPr>
                      <a:r>
                        <a:rPr b="1" lang="en"/>
                        <a:t>Chord </a:t>
                      </a:r>
                      <a:endParaRPr b="1"/>
                    </a:p>
                  </a:txBody>
                  <a:tcPr marT="91425" marB="91425" marR="91425" marL="91425"/>
                </a:tc>
                <a:tc>
                  <a:txBody>
                    <a:bodyPr/>
                    <a:lstStyle/>
                    <a:p>
                      <a:pPr indent="0" lvl="0" marL="0" rtl="0" algn="l">
                        <a:spcBef>
                          <a:spcPts val="0"/>
                        </a:spcBef>
                        <a:spcAft>
                          <a:spcPts val="0"/>
                        </a:spcAft>
                        <a:buNone/>
                      </a:pPr>
                      <a:r>
                        <a:rPr lang="en"/>
                        <a:t>25% of tail chord</a:t>
                      </a:r>
                      <a:endParaRPr/>
                    </a:p>
                  </a:txBody>
                  <a:tcPr marT="91425" marB="91425" marR="91425" marL="91425"/>
                </a:tc>
              </a:tr>
              <a:tr h="700425">
                <a:tc>
                  <a:txBody>
                    <a:bodyPr/>
                    <a:lstStyle/>
                    <a:p>
                      <a:pPr indent="0" lvl="0" marL="0" rtl="0" algn="l">
                        <a:spcBef>
                          <a:spcPts val="0"/>
                        </a:spcBef>
                        <a:spcAft>
                          <a:spcPts val="0"/>
                        </a:spcAft>
                        <a:buNone/>
                      </a:pPr>
                      <a:r>
                        <a:rPr b="1" lang="en"/>
                        <a:t>Max deflection</a:t>
                      </a:r>
                      <a:endParaRPr b="1"/>
                    </a:p>
                  </a:txBody>
                  <a:tcPr marT="91425" marB="91425" marR="91425" marL="91425"/>
                </a:tc>
                <a:tc>
                  <a:txBody>
                    <a:bodyPr/>
                    <a:lstStyle/>
                    <a:p>
                      <a:pPr indent="0" lvl="0" marL="0" rtl="0" algn="l">
                        <a:spcBef>
                          <a:spcPts val="0"/>
                        </a:spcBef>
                        <a:spcAft>
                          <a:spcPts val="0"/>
                        </a:spcAft>
                        <a:buNone/>
                      </a:pPr>
                      <a:r>
                        <a:rPr lang="en"/>
                        <a:t>±10 degrees</a:t>
                      </a:r>
                      <a:endParaRPr/>
                    </a:p>
                  </a:txBody>
                  <a:tcPr marT="91425" marB="91425" marR="91425" marL="91425"/>
                </a:tc>
              </a:tr>
            </a:tbl>
          </a:graphicData>
        </a:graphic>
      </p:graphicFrame>
      <p:sp>
        <p:nvSpPr>
          <p:cNvPr id="295" name="Google Shape;295;p43"/>
          <p:cNvSpPr txBox="1"/>
          <p:nvPr/>
        </p:nvSpPr>
        <p:spPr>
          <a:xfrm>
            <a:off x="4767475" y="1356375"/>
            <a:ext cx="39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Elevator characteristic values</a:t>
            </a:r>
            <a:endParaRPr b="1"/>
          </a:p>
        </p:txBody>
      </p:sp>
      <p:graphicFrame>
        <p:nvGraphicFramePr>
          <p:cNvPr id="296" name="Google Shape;296;p43"/>
          <p:cNvGraphicFramePr/>
          <p:nvPr/>
        </p:nvGraphicFramePr>
        <p:xfrm>
          <a:off x="952500" y="2095225"/>
          <a:ext cx="3000000" cy="3000000"/>
        </p:xfrm>
        <a:graphic>
          <a:graphicData uri="http://schemas.openxmlformats.org/drawingml/2006/table">
            <a:tbl>
              <a:tblPr>
                <a:noFill/>
                <a:tableStyleId>{671785B1-3AAF-4A9C-961B-2BB5BF7A2FE0}</a:tableStyleId>
              </a:tblPr>
              <a:tblGrid>
                <a:gridCol w="1628575"/>
                <a:gridCol w="1628575"/>
              </a:tblGrid>
              <a:tr h="644225">
                <a:tc>
                  <a:txBody>
                    <a:bodyPr/>
                    <a:lstStyle/>
                    <a:p>
                      <a:pPr indent="0" lvl="0" marL="0" rtl="0" algn="l">
                        <a:spcBef>
                          <a:spcPts val="0"/>
                        </a:spcBef>
                        <a:spcAft>
                          <a:spcPts val="0"/>
                        </a:spcAft>
                        <a:buNone/>
                      </a:pPr>
                      <a:r>
                        <a:rPr b="1" lang="en"/>
                        <a:t>Sizing</a:t>
                      </a:r>
                      <a:endParaRPr b="1"/>
                    </a:p>
                  </a:txBody>
                  <a:tcPr marT="91425" marB="91425" marR="91425" marL="91425"/>
                </a:tc>
                <a:tc>
                  <a:txBody>
                    <a:bodyPr/>
                    <a:lstStyle/>
                    <a:p>
                      <a:pPr indent="0" lvl="0" marL="0" rtl="0" algn="l">
                        <a:spcBef>
                          <a:spcPts val="0"/>
                        </a:spcBef>
                        <a:spcAft>
                          <a:spcPts val="0"/>
                        </a:spcAft>
                        <a:buNone/>
                      </a:pPr>
                      <a:r>
                        <a:rPr lang="en"/>
                        <a:t>30% chord of V</a:t>
                      </a:r>
                      <a:r>
                        <a:rPr baseline="-25000" lang="en"/>
                        <a:t>stab</a:t>
                      </a:r>
                      <a:endParaRPr baseline="-25000"/>
                    </a:p>
                  </a:txBody>
                  <a:tcPr marT="91425" marB="91425" marR="91425" marL="91425"/>
                </a:tc>
              </a:tr>
              <a:tr h="644225">
                <a:tc>
                  <a:txBody>
                    <a:bodyPr/>
                    <a:lstStyle/>
                    <a:p>
                      <a:pPr indent="0" lvl="0" marL="0" rtl="0" algn="l">
                        <a:spcBef>
                          <a:spcPts val="0"/>
                        </a:spcBef>
                        <a:spcAft>
                          <a:spcPts val="0"/>
                        </a:spcAft>
                        <a:buClr>
                          <a:schemeClr val="dk1"/>
                        </a:buClr>
                        <a:buSzPts val="1100"/>
                        <a:buFont typeface="Arial"/>
                        <a:buNone/>
                      </a:pPr>
                      <a:r>
                        <a:rPr b="1" lang="en">
                          <a:solidFill>
                            <a:schemeClr val="dk1"/>
                          </a:solidFill>
                        </a:rPr>
                        <a:t>Max deflection</a:t>
                      </a:r>
                      <a:endParaRPr b="1">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±10 degrees</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297" name="Google Shape;297;p43"/>
          <p:cNvSpPr txBox="1"/>
          <p:nvPr/>
        </p:nvSpPr>
        <p:spPr>
          <a:xfrm>
            <a:off x="952525" y="1356375"/>
            <a:ext cx="32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Rudder characteristic values</a:t>
            </a:r>
            <a:endParaRPr b="1"/>
          </a:p>
        </p:txBody>
      </p:sp>
      <p:pic>
        <p:nvPicPr>
          <p:cNvPr id="298" name="Google Shape;298;p43"/>
          <p:cNvPicPr preferRelativeResize="0"/>
          <p:nvPr/>
        </p:nvPicPr>
        <p:blipFill>
          <a:blip r:embed="rId3">
            <a:alphaModFix/>
          </a:blip>
          <a:stretch>
            <a:fillRect/>
          </a:stretch>
        </p:blipFill>
        <p:spPr>
          <a:xfrm>
            <a:off x="175025" y="3579870"/>
            <a:ext cx="4348304" cy="1300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Dynamic Stability</a:t>
            </a:r>
            <a:endParaRPr/>
          </a:p>
        </p:txBody>
      </p:sp>
      <p:graphicFrame>
        <p:nvGraphicFramePr>
          <p:cNvPr id="304" name="Google Shape;304;p44"/>
          <p:cNvGraphicFramePr/>
          <p:nvPr/>
        </p:nvGraphicFramePr>
        <p:xfrm>
          <a:off x="538750" y="1017725"/>
          <a:ext cx="3000000" cy="3000000"/>
        </p:xfrm>
        <a:graphic>
          <a:graphicData uri="http://schemas.openxmlformats.org/drawingml/2006/table">
            <a:tbl>
              <a:tblPr>
                <a:noFill/>
                <a:tableStyleId>{671785B1-3AAF-4A9C-961B-2BB5BF7A2FE0}</a:tableStyleId>
              </a:tblPr>
              <a:tblGrid>
                <a:gridCol w="1987750"/>
                <a:gridCol w="1987750"/>
                <a:gridCol w="1987750"/>
                <a:gridCol w="1987750"/>
              </a:tblGrid>
              <a:tr h="6617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Mode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Level 1 requirement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Max payload case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Stability level</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618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Phugoid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|ζ |&gt; 0.04</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|ζ| = 0.045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Level 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618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Short period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0.35 &lt; ζ &lt; 1.3</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ζ=0.611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Level 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618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Roll</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τ &lt; 1 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τ= 0.168 sec</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Level 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8198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Dutch roll</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ζ &gt; 0.08</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ω &gt; 0.4 rad/s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ζω &gt; 0.15 rad/s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ζ = 0.098</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ω= 2.601 rad/s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ζω=0.2549 rad/s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Level 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62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Spiral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Tdouble &gt; 20 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a:t>
                      </a:r>
                      <a:r>
                        <a:rPr baseline="-25000" lang="en" sz="1200">
                          <a:latin typeface="Times New Roman"/>
                          <a:ea typeface="Times New Roman"/>
                          <a:cs typeface="Times New Roman"/>
                          <a:sym typeface="Times New Roman"/>
                        </a:rPr>
                        <a:t>double</a:t>
                      </a:r>
                      <a:r>
                        <a:rPr lang="en" sz="1200">
                          <a:latin typeface="Times New Roman"/>
                          <a:ea typeface="Times New Roman"/>
                          <a:cs typeface="Times New Roman"/>
                          <a:sym typeface="Times New Roman"/>
                        </a:rPr>
                        <a:t> = 10.413 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Level 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Dynamic Stability</a:t>
            </a:r>
            <a:endParaRPr/>
          </a:p>
        </p:txBody>
      </p:sp>
      <p:pic>
        <p:nvPicPr>
          <p:cNvPr id="310" name="Google Shape;310;p45"/>
          <p:cNvPicPr preferRelativeResize="0"/>
          <p:nvPr/>
        </p:nvPicPr>
        <p:blipFill>
          <a:blip r:embed="rId3">
            <a:alphaModFix/>
          </a:blip>
          <a:stretch>
            <a:fillRect/>
          </a:stretch>
        </p:blipFill>
        <p:spPr>
          <a:xfrm>
            <a:off x="311700" y="1152475"/>
            <a:ext cx="3193400" cy="3416400"/>
          </a:xfrm>
          <a:prstGeom prst="rect">
            <a:avLst/>
          </a:prstGeom>
          <a:noFill/>
          <a:ln>
            <a:noFill/>
          </a:ln>
        </p:spPr>
      </p:pic>
      <p:sp>
        <p:nvSpPr>
          <p:cNvPr id="311" name="Google Shape;311;p45"/>
          <p:cNvSpPr txBox="1"/>
          <p:nvPr/>
        </p:nvSpPr>
        <p:spPr>
          <a:xfrm>
            <a:off x="311700" y="4703625"/>
            <a:ext cx="282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Response to gust</a:t>
            </a:r>
            <a:endParaRPr b="1"/>
          </a:p>
        </p:txBody>
      </p:sp>
      <p:pic>
        <p:nvPicPr>
          <p:cNvPr id="312" name="Google Shape;312;p45"/>
          <p:cNvPicPr preferRelativeResize="0"/>
          <p:nvPr/>
        </p:nvPicPr>
        <p:blipFill>
          <a:blip r:embed="rId4">
            <a:alphaModFix/>
          </a:blip>
          <a:stretch>
            <a:fillRect/>
          </a:stretch>
        </p:blipFill>
        <p:spPr>
          <a:xfrm>
            <a:off x="3957625" y="1152475"/>
            <a:ext cx="3619500" cy="3416400"/>
          </a:xfrm>
          <a:prstGeom prst="rect">
            <a:avLst/>
          </a:prstGeom>
          <a:noFill/>
          <a:ln>
            <a:noFill/>
          </a:ln>
        </p:spPr>
      </p:pic>
      <p:sp>
        <p:nvSpPr>
          <p:cNvPr id="313" name="Google Shape;313;p45"/>
          <p:cNvSpPr txBox="1"/>
          <p:nvPr/>
        </p:nvSpPr>
        <p:spPr>
          <a:xfrm>
            <a:off x="3957625" y="4703625"/>
            <a:ext cx="40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Root locus graph</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None/>
            </a:pPr>
            <a:r>
              <a:rPr lang="en">
                <a:solidFill>
                  <a:schemeClr val="lt2"/>
                </a:solidFill>
              </a:rPr>
              <a:t>I</a:t>
            </a:r>
            <a:r>
              <a:rPr lang="en"/>
              <a:t>nnovation:</a:t>
            </a:r>
            <a:endParaRPr/>
          </a:p>
          <a:p>
            <a:pPr indent="0" lvl="0" marL="0" marR="0" rtl="0" algn="l">
              <a:lnSpc>
                <a:spcPct val="100000"/>
              </a:lnSpc>
              <a:spcBef>
                <a:spcPts val="0"/>
              </a:spcBef>
              <a:spcAft>
                <a:spcPts val="0"/>
              </a:spcAft>
              <a:buNone/>
            </a:pPr>
            <a:r>
              <a:rPr lang="en"/>
              <a:t>Morphing Wing</a:t>
            </a:r>
            <a:endParaRPr sz="8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7"/>
          <p:cNvPicPr preferRelativeResize="0"/>
          <p:nvPr/>
        </p:nvPicPr>
        <p:blipFill rotWithShape="1">
          <a:blip r:embed="rId3">
            <a:alphaModFix/>
          </a:blip>
          <a:srcRect b="6476" l="0" r="0" t="6468"/>
          <a:stretch/>
        </p:blipFill>
        <p:spPr>
          <a:xfrm>
            <a:off x="25" y="11280"/>
            <a:ext cx="9143982" cy="3201930"/>
          </a:xfrm>
          <a:prstGeom prst="flowChartDocument">
            <a:avLst/>
          </a:prstGeom>
          <a:noFill/>
          <a:ln>
            <a:noFill/>
          </a:ln>
        </p:spPr>
      </p:pic>
      <p:sp>
        <p:nvSpPr>
          <p:cNvPr id="324" name="Google Shape;324;p47"/>
          <p:cNvSpPr txBox="1"/>
          <p:nvPr>
            <p:ph type="ctrTitle"/>
          </p:nvPr>
        </p:nvSpPr>
        <p:spPr>
          <a:xfrm>
            <a:off x="311700" y="3537800"/>
            <a:ext cx="8097600" cy="100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Morphing Mechanism | Airfoil</a:t>
            </a:r>
            <a:endParaRPr>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8"/>
          <p:cNvPicPr preferRelativeResize="0"/>
          <p:nvPr/>
        </p:nvPicPr>
        <p:blipFill rotWithShape="1">
          <a:blip r:embed="rId3">
            <a:alphaModFix/>
          </a:blip>
          <a:srcRect b="0" l="9090" r="0" t="36040"/>
          <a:stretch/>
        </p:blipFill>
        <p:spPr>
          <a:xfrm>
            <a:off x="0" y="0"/>
            <a:ext cx="9144000" cy="5143499"/>
          </a:xfrm>
          <a:prstGeom prst="rect">
            <a:avLst/>
          </a:prstGeom>
          <a:noFill/>
          <a:ln>
            <a:noFill/>
          </a:ln>
        </p:spPr>
      </p:pic>
      <p:sp>
        <p:nvSpPr>
          <p:cNvPr id="330" name="Google Shape;330;p48"/>
          <p:cNvSpPr txBox="1"/>
          <p:nvPr>
            <p:ph type="title"/>
          </p:nvPr>
        </p:nvSpPr>
        <p:spPr>
          <a:xfrm>
            <a:off x="185350" y="352000"/>
            <a:ext cx="43449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extent of morphing of our wing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9" title="Camber vs. Morph State"/>
          <p:cNvPicPr preferRelativeResize="0"/>
          <p:nvPr/>
        </p:nvPicPr>
        <p:blipFill>
          <a:blip r:embed="rId3">
            <a:alphaModFix/>
          </a:blip>
          <a:stretch>
            <a:fillRect/>
          </a:stretch>
        </p:blipFill>
        <p:spPr>
          <a:xfrm>
            <a:off x="-25" y="686962"/>
            <a:ext cx="6096351" cy="3769575"/>
          </a:xfrm>
          <a:prstGeom prst="rect">
            <a:avLst/>
          </a:prstGeom>
          <a:noFill/>
          <a:ln>
            <a:noFill/>
          </a:ln>
        </p:spPr>
      </p:pic>
      <p:sp>
        <p:nvSpPr>
          <p:cNvPr id="336" name="Google Shape;336;p49"/>
          <p:cNvSpPr txBox="1"/>
          <p:nvPr>
            <p:ph type="title"/>
          </p:nvPr>
        </p:nvSpPr>
        <p:spPr>
          <a:xfrm>
            <a:off x="6293125" y="754675"/>
            <a:ext cx="2665500" cy="3626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Morphing the wing changes the wing’s camber and Angle of Attack, giving a wide range of lift and endurance characteristics.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0"/>
          <p:cNvPicPr preferRelativeResize="0"/>
          <p:nvPr/>
        </p:nvPicPr>
        <p:blipFill rotWithShape="1">
          <a:blip r:embed="rId3">
            <a:alphaModFix/>
          </a:blip>
          <a:srcRect b="0" l="0" r="24879" t="0"/>
          <a:stretch/>
        </p:blipFill>
        <p:spPr>
          <a:xfrm>
            <a:off x="2246250" y="0"/>
            <a:ext cx="6897748" cy="5143499"/>
          </a:xfrm>
          <a:prstGeom prst="rect">
            <a:avLst/>
          </a:prstGeom>
          <a:noFill/>
          <a:ln>
            <a:noFill/>
          </a:ln>
        </p:spPr>
      </p:pic>
      <p:sp>
        <p:nvSpPr>
          <p:cNvPr id="342" name="Google Shape;342;p50"/>
          <p:cNvSpPr txBox="1"/>
          <p:nvPr>
            <p:ph type="ctrTitle"/>
          </p:nvPr>
        </p:nvSpPr>
        <p:spPr>
          <a:xfrm>
            <a:off x="323300" y="772850"/>
            <a:ext cx="1923000" cy="314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Chart like this can help plan a mission for Maximum efficiency.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Electronic Components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aphicFrame>
        <p:nvGraphicFramePr>
          <p:cNvPr id="126" name="Google Shape;126;p25"/>
          <p:cNvGraphicFramePr/>
          <p:nvPr/>
        </p:nvGraphicFramePr>
        <p:xfrm>
          <a:off x="170425" y="84995"/>
          <a:ext cx="3000000" cy="3000000"/>
        </p:xfrm>
        <a:graphic>
          <a:graphicData uri="http://schemas.openxmlformats.org/drawingml/2006/table">
            <a:tbl>
              <a:tblPr>
                <a:noFill/>
                <a:tableStyleId>{671785B1-3AAF-4A9C-961B-2BB5BF7A2FE0}</a:tableStyleId>
              </a:tblPr>
              <a:tblGrid>
                <a:gridCol w="4401575"/>
                <a:gridCol w="4401575"/>
              </a:tblGrid>
              <a:tr h="470425">
                <a:tc>
                  <a:txBody>
                    <a:bodyPr/>
                    <a:lstStyle/>
                    <a:p>
                      <a:pPr indent="0" lvl="0" marL="0" rtl="0" algn="l">
                        <a:spcBef>
                          <a:spcPts val="0"/>
                        </a:spcBef>
                        <a:spcAft>
                          <a:spcPts val="0"/>
                        </a:spcAft>
                        <a:buNone/>
                      </a:pPr>
                      <a:r>
                        <a:rPr b="1" lang="en"/>
                        <a:t>Characteristic</a:t>
                      </a:r>
                      <a:endParaRPr b="1"/>
                    </a:p>
                  </a:txBody>
                  <a:tcPr marT="91425" marB="91425" marR="91425" marL="91425"/>
                </a:tc>
                <a:tc>
                  <a:txBody>
                    <a:bodyPr/>
                    <a:lstStyle/>
                    <a:p>
                      <a:pPr indent="0" lvl="0" marL="0" rtl="0" algn="l">
                        <a:spcBef>
                          <a:spcPts val="0"/>
                        </a:spcBef>
                        <a:spcAft>
                          <a:spcPts val="0"/>
                        </a:spcAft>
                        <a:buNone/>
                      </a:pPr>
                      <a:r>
                        <a:rPr b="1" lang="en"/>
                        <a:t>Design Choice</a:t>
                      </a:r>
                      <a:endParaRPr b="1"/>
                    </a:p>
                  </a:txBody>
                  <a:tcPr marT="91425" marB="91425" marR="91425" marL="91425"/>
                </a:tc>
              </a:tr>
              <a:tr h="470425">
                <a:tc>
                  <a:txBody>
                    <a:bodyPr/>
                    <a:lstStyle/>
                    <a:p>
                      <a:pPr indent="0" lvl="0" marL="0" rtl="0" algn="l">
                        <a:spcBef>
                          <a:spcPts val="0"/>
                        </a:spcBef>
                        <a:spcAft>
                          <a:spcPts val="0"/>
                        </a:spcAft>
                        <a:buNone/>
                      </a:pPr>
                      <a:r>
                        <a:rPr lang="en"/>
                        <a:t>Aircraft Type</a:t>
                      </a:r>
                      <a:endParaRPr/>
                    </a:p>
                  </a:txBody>
                  <a:tcPr marT="91425" marB="91425" marR="91425" marL="91425"/>
                </a:tc>
                <a:tc>
                  <a:txBody>
                    <a:bodyPr/>
                    <a:lstStyle/>
                    <a:p>
                      <a:pPr indent="0" lvl="0" marL="0" rtl="0" algn="l">
                        <a:spcBef>
                          <a:spcPts val="0"/>
                        </a:spcBef>
                        <a:spcAft>
                          <a:spcPts val="0"/>
                        </a:spcAft>
                        <a:buNone/>
                      </a:pPr>
                      <a:r>
                        <a:rPr lang="en"/>
                        <a:t>Rectangular Wing Tractor Configuration</a:t>
                      </a:r>
                      <a:endParaRPr/>
                    </a:p>
                  </a:txBody>
                  <a:tcPr marT="91425" marB="91425" marR="91425" marL="91425"/>
                </a:tc>
              </a:tr>
              <a:tr h="482350">
                <a:tc>
                  <a:txBody>
                    <a:bodyPr/>
                    <a:lstStyle/>
                    <a:p>
                      <a:pPr indent="0" lvl="0" marL="0" rtl="0" algn="l">
                        <a:spcBef>
                          <a:spcPts val="0"/>
                        </a:spcBef>
                        <a:spcAft>
                          <a:spcPts val="0"/>
                        </a:spcAft>
                        <a:buNone/>
                      </a:pPr>
                      <a:r>
                        <a:rPr lang="en"/>
                        <a:t>Base Airfoil (Wing)</a:t>
                      </a:r>
                      <a:endParaRPr/>
                    </a:p>
                  </a:txBody>
                  <a:tcPr marT="91425" marB="91425" marR="91425" marL="91425"/>
                </a:tc>
                <a:tc>
                  <a:txBody>
                    <a:bodyPr/>
                    <a:lstStyle/>
                    <a:p>
                      <a:pPr indent="0" lvl="0" marL="0" rtl="0" algn="l">
                        <a:spcBef>
                          <a:spcPts val="0"/>
                        </a:spcBef>
                        <a:spcAft>
                          <a:spcPts val="0"/>
                        </a:spcAft>
                        <a:buNone/>
                      </a:pPr>
                      <a:r>
                        <a:rPr lang="en"/>
                        <a:t>FX - 63 110</a:t>
                      </a:r>
                      <a:endParaRPr/>
                    </a:p>
                  </a:txBody>
                  <a:tcPr marT="91425" marB="91425" marR="91425" marL="91425"/>
                </a:tc>
              </a:tr>
              <a:tr h="482350">
                <a:tc>
                  <a:txBody>
                    <a:bodyPr/>
                    <a:lstStyle/>
                    <a:p>
                      <a:pPr indent="0" lvl="0" marL="0" rtl="0" algn="l">
                        <a:spcBef>
                          <a:spcPts val="0"/>
                        </a:spcBef>
                        <a:spcAft>
                          <a:spcPts val="0"/>
                        </a:spcAft>
                        <a:buNone/>
                      </a:pPr>
                      <a:r>
                        <a:rPr lang="en"/>
                        <a:t>Base Airfoil (Tail)</a:t>
                      </a:r>
                      <a:endParaRPr/>
                    </a:p>
                  </a:txBody>
                  <a:tcPr marT="91425" marB="91425" marR="91425" marL="91425"/>
                </a:tc>
                <a:tc>
                  <a:txBody>
                    <a:bodyPr/>
                    <a:lstStyle/>
                    <a:p>
                      <a:pPr indent="0" lvl="0" marL="0" rtl="0" algn="l">
                        <a:spcBef>
                          <a:spcPts val="0"/>
                        </a:spcBef>
                        <a:spcAft>
                          <a:spcPts val="0"/>
                        </a:spcAft>
                        <a:buNone/>
                      </a:pPr>
                      <a:r>
                        <a:rPr lang="en"/>
                        <a:t>NACA 63010</a:t>
                      </a:r>
                      <a:endParaRPr/>
                    </a:p>
                  </a:txBody>
                  <a:tcPr marT="91425" marB="91425" marR="91425" marL="91425"/>
                </a:tc>
              </a:tr>
              <a:tr h="482350">
                <a:tc>
                  <a:txBody>
                    <a:bodyPr/>
                    <a:lstStyle/>
                    <a:p>
                      <a:pPr indent="0" lvl="0" marL="0" rtl="0" algn="l">
                        <a:spcBef>
                          <a:spcPts val="0"/>
                        </a:spcBef>
                        <a:spcAft>
                          <a:spcPts val="0"/>
                        </a:spcAft>
                        <a:buNone/>
                      </a:pPr>
                      <a:r>
                        <a:rPr lang="en"/>
                        <a:t>Empty Weight of Aircraft (With Electronics)</a:t>
                      </a:r>
                      <a:endParaRPr/>
                    </a:p>
                  </a:txBody>
                  <a:tcPr marT="91425" marB="91425" marR="91425" marL="91425"/>
                </a:tc>
                <a:tc>
                  <a:txBody>
                    <a:bodyPr/>
                    <a:lstStyle/>
                    <a:p>
                      <a:pPr indent="0" lvl="0" marL="0" rtl="0" algn="l">
                        <a:spcBef>
                          <a:spcPts val="0"/>
                        </a:spcBef>
                        <a:spcAft>
                          <a:spcPts val="0"/>
                        </a:spcAft>
                        <a:buNone/>
                      </a:pPr>
                      <a:r>
                        <a:rPr lang="en"/>
                        <a:t>731 grams</a:t>
                      </a:r>
                      <a:endParaRPr/>
                    </a:p>
                  </a:txBody>
                  <a:tcPr marT="91425" marB="91425" marR="91425" marL="91425"/>
                </a:tc>
              </a:tr>
              <a:tr h="482350">
                <a:tc>
                  <a:txBody>
                    <a:bodyPr/>
                    <a:lstStyle/>
                    <a:p>
                      <a:pPr indent="0" lvl="0" marL="0" rtl="0" algn="l">
                        <a:spcBef>
                          <a:spcPts val="0"/>
                        </a:spcBef>
                        <a:spcAft>
                          <a:spcPts val="0"/>
                        </a:spcAft>
                        <a:buNone/>
                      </a:pPr>
                      <a:r>
                        <a:rPr lang="en"/>
                        <a:t>Innovation in Design</a:t>
                      </a:r>
                      <a:endParaRPr/>
                    </a:p>
                  </a:txBody>
                  <a:tcPr marT="91425" marB="91425" marR="91425" marL="91425"/>
                </a:tc>
                <a:tc>
                  <a:txBody>
                    <a:bodyPr/>
                    <a:lstStyle/>
                    <a:p>
                      <a:pPr indent="0" lvl="0" marL="0" rtl="0" algn="l">
                        <a:spcBef>
                          <a:spcPts val="0"/>
                        </a:spcBef>
                        <a:spcAft>
                          <a:spcPts val="0"/>
                        </a:spcAft>
                        <a:buNone/>
                      </a:pPr>
                      <a:r>
                        <a:rPr lang="en"/>
                        <a:t>Morphing Wing</a:t>
                      </a:r>
                      <a:endParaRPr/>
                    </a:p>
                  </a:txBody>
                  <a:tcPr marT="91425" marB="91425" marR="91425" marL="91425"/>
                </a:tc>
              </a:tr>
              <a:tr h="723750">
                <a:tc>
                  <a:txBody>
                    <a:bodyPr/>
                    <a:lstStyle/>
                    <a:p>
                      <a:pPr indent="0" lvl="0" marL="0" rtl="0" algn="l">
                        <a:spcBef>
                          <a:spcPts val="0"/>
                        </a:spcBef>
                        <a:spcAft>
                          <a:spcPts val="0"/>
                        </a:spcAft>
                        <a:buNone/>
                      </a:pPr>
                      <a:r>
                        <a:rPr lang="en"/>
                        <a:t>Wing Dimensions</a:t>
                      </a:r>
                      <a:endParaRPr/>
                    </a:p>
                  </a:txBody>
                  <a:tcPr marT="91425" marB="91425" marR="91425" marL="91425"/>
                </a:tc>
                <a:tc>
                  <a:txBody>
                    <a:bodyPr/>
                    <a:lstStyle/>
                    <a:p>
                      <a:pPr indent="0" lvl="0" marL="0" rtl="0" algn="l">
                        <a:spcBef>
                          <a:spcPts val="0"/>
                        </a:spcBef>
                        <a:spcAft>
                          <a:spcPts val="0"/>
                        </a:spcAft>
                        <a:buNone/>
                      </a:pPr>
                      <a:r>
                        <a:rPr lang="en"/>
                        <a:t>Span = 1000 mm; Chord = 140 mm; Area = 140,000 mm²</a:t>
                      </a:r>
                      <a:endParaRPr/>
                    </a:p>
                  </a:txBody>
                  <a:tcPr marT="91425" marB="91425" marR="91425" marL="91425"/>
                </a:tc>
              </a:tr>
              <a:tr h="470425">
                <a:tc>
                  <a:txBody>
                    <a:bodyPr/>
                    <a:lstStyle/>
                    <a:p>
                      <a:pPr indent="0" lvl="0" marL="0" rtl="0" algn="l">
                        <a:spcBef>
                          <a:spcPts val="0"/>
                        </a:spcBef>
                        <a:spcAft>
                          <a:spcPts val="0"/>
                        </a:spcAft>
                        <a:buNone/>
                      </a:pPr>
                      <a:r>
                        <a:rPr lang="en"/>
                        <a:t>Tail Dimensions (Horizontal)</a:t>
                      </a:r>
                      <a:endParaRPr/>
                    </a:p>
                  </a:txBody>
                  <a:tcPr marT="91425" marB="91425" marR="91425" marL="91425"/>
                </a:tc>
                <a:tc>
                  <a:txBody>
                    <a:bodyPr/>
                    <a:lstStyle/>
                    <a:p>
                      <a:pPr indent="0" lvl="0" marL="0" rtl="0" algn="l">
                        <a:spcBef>
                          <a:spcPts val="0"/>
                        </a:spcBef>
                        <a:spcAft>
                          <a:spcPts val="0"/>
                        </a:spcAft>
                        <a:buNone/>
                      </a:pPr>
                      <a:r>
                        <a:rPr lang="en"/>
                        <a:t>Span = 280 mm; Chord = 100 mm</a:t>
                      </a:r>
                      <a:endParaRPr/>
                    </a:p>
                  </a:txBody>
                  <a:tcPr marT="91425" marB="91425" marR="91425" marL="91425"/>
                </a:tc>
              </a:tr>
              <a:tr h="470425">
                <a:tc>
                  <a:txBody>
                    <a:bodyPr/>
                    <a:lstStyle/>
                    <a:p>
                      <a:pPr indent="0" lvl="0" marL="0" rtl="0" algn="l">
                        <a:spcBef>
                          <a:spcPts val="0"/>
                        </a:spcBef>
                        <a:spcAft>
                          <a:spcPts val="0"/>
                        </a:spcAft>
                        <a:buClr>
                          <a:schemeClr val="dk1"/>
                        </a:buClr>
                        <a:buSzPts val="1100"/>
                        <a:buFont typeface="Arial"/>
                        <a:buNone/>
                      </a:pPr>
                      <a:r>
                        <a:rPr lang="en">
                          <a:solidFill>
                            <a:schemeClr val="dk1"/>
                          </a:solidFill>
                        </a:rPr>
                        <a:t>Tail Dimensions (Vertical)</a:t>
                      </a:r>
                      <a:endParaRPr/>
                    </a:p>
                  </a:txBody>
                  <a:tcPr marT="91425" marB="91425" marR="91425" marL="91425"/>
                </a:tc>
                <a:tc>
                  <a:txBody>
                    <a:bodyPr/>
                    <a:lstStyle/>
                    <a:p>
                      <a:pPr indent="0" lvl="0" marL="0" rtl="0" algn="l">
                        <a:spcBef>
                          <a:spcPts val="0"/>
                        </a:spcBef>
                        <a:spcAft>
                          <a:spcPts val="0"/>
                        </a:spcAft>
                        <a:buNone/>
                      </a:pPr>
                      <a:r>
                        <a:rPr lang="en"/>
                        <a:t>Span = 120 mm; Chord = 100 mm</a:t>
                      </a:r>
                      <a:endParaRPr/>
                    </a:p>
                  </a:txBody>
                  <a:tcPr marT="91425" marB="91425" marR="91425" marL="91425"/>
                </a:tc>
              </a:tr>
              <a:tr h="470425">
                <a:tc>
                  <a:txBody>
                    <a:bodyPr/>
                    <a:lstStyle/>
                    <a:p>
                      <a:pPr indent="0" lvl="0" marL="0" rtl="0" algn="l">
                        <a:spcBef>
                          <a:spcPts val="0"/>
                        </a:spcBef>
                        <a:spcAft>
                          <a:spcPts val="0"/>
                        </a:spcAft>
                        <a:buNone/>
                      </a:pPr>
                      <a:r>
                        <a:rPr lang="en">
                          <a:solidFill>
                            <a:schemeClr val="dk1"/>
                          </a:solidFill>
                        </a:rPr>
                        <a:t>Tail Lever Arm</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t>660 mm</a:t>
                      </a:r>
                      <a:endParaRPr/>
                    </a:p>
                  </a:txBody>
                  <a:tcPr marT="91425" marB="91425" marR="91425" marL="91425"/>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2"/>
          <p:cNvPicPr preferRelativeResize="0"/>
          <p:nvPr/>
        </p:nvPicPr>
        <p:blipFill rotWithShape="1">
          <a:blip r:embed="rId3">
            <a:alphaModFix/>
          </a:blip>
          <a:srcRect b="0" l="2678" r="2678" t="0"/>
          <a:stretch/>
        </p:blipFill>
        <p:spPr>
          <a:xfrm rot="-227122">
            <a:off x="229452" y="110925"/>
            <a:ext cx="3445527" cy="2571753"/>
          </a:xfrm>
          <a:prstGeom prst="rect">
            <a:avLst/>
          </a:prstGeom>
          <a:noFill/>
          <a:ln>
            <a:noFill/>
          </a:ln>
        </p:spPr>
      </p:pic>
      <p:pic>
        <p:nvPicPr>
          <p:cNvPr id="353" name="Google Shape;353;p52"/>
          <p:cNvPicPr preferRelativeResize="0"/>
          <p:nvPr/>
        </p:nvPicPr>
        <p:blipFill rotWithShape="1">
          <a:blip r:embed="rId4">
            <a:alphaModFix/>
          </a:blip>
          <a:srcRect b="12679" l="0" r="0" t="6966"/>
          <a:stretch/>
        </p:blipFill>
        <p:spPr>
          <a:xfrm>
            <a:off x="105450" y="2240625"/>
            <a:ext cx="3445525" cy="2768700"/>
          </a:xfrm>
          <a:prstGeom prst="rect">
            <a:avLst/>
          </a:prstGeom>
          <a:noFill/>
          <a:ln>
            <a:noFill/>
          </a:ln>
        </p:spPr>
      </p:pic>
      <p:sp>
        <p:nvSpPr>
          <p:cNvPr id="354" name="Google Shape;354;p52"/>
          <p:cNvSpPr txBox="1"/>
          <p:nvPr>
            <p:ph type="title"/>
          </p:nvPr>
        </p:nvSpPr>
        <p:spPr>
          <a:xfrm>
            <a:off x="4049113" y="307825"/>
            <a:ext cx="4779300" cy="1418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dk2"/>
                </a:solidFill>
              </a:rPr>
              <a:t>Thrust Instruments</a:t>
            </a:r>
            <a:endParaRPr>
              <a:solidFill>
                <a:schemeClr val="dk2"/>
              </a:solidFill>
            </a:endParaRPr>
          </a:p>
        </p:txBody>
      </p:sp>
      <p:sp>
        <p:nvSpPr>
          <p:cNvPr id="355" name="Google Shape;355;p52"/>
          <p:cNvSpPr txBox="1"/>
          <p:nvPr>
            <p:ph idx="1" type="body"/>
          </p:nvPr>
        </p:nvSpPr>
        <p:spPr>
          <a:xfrm>
            <a:off x="4054900" y="1808125"/>
            <a:ext cx="4779300" cy="3099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Two different lift producing flight configurations were chosen.The first combination is supposed to be in cruise operation and the second one in liftoff with maximum payload.</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AS2317 Long Shaft 1400 KV BLDC motor with a 9x7 inch propeller</a:t>
            </a:r>
            <a:r>
              <a:rPr lang="en" sz="1200">
                <a:solidFill>
                  <a:schemeClr val="dk1"/>
                </a:solidFill>
              </a:rPr>
              <a:t> was selected.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For cruising, motor operates at 75% throttle to give an RPM of 9000. For maximum liftoff configuration, the motor operates at 90% throttle to give 10500 RPM.</a:t>
            </a:r>
            <a:endParaRPr sz="1200">
              <a:solidFill>
                <a:schemeClr val="dk1"/>
              </a:solidFill>
            </a:endParaRPr>
          </a:p>
          <a:p>
            <a:pPr indent="-311150" lvl="0" marL="457200" rtl="0" algn="l">
              <a:spcBef>
                <a:spcPts val="0"/>
              </a:spcBef>
              <a:spcAft>
                <a:spcPts val="0"/>
              </a:spcAft>
              <a:buClr>
                <a:schemeClr val="dk1"/>
              </a:buClr>
              <a:buSzPts val="1300"/>
              <a:buChar char="●"/>
            </a:pPr>
            <a:r>
              <a:rPr lang="en" sz="1200">
                <a:solidFill>
                  <a:schemeClr val="dk1"/>
                </a:solidFill>
              </a:rPr>
              <a:t>APC propellers are made from long carbon fibre and nylon composites.</a:t>
            </a:r>
            <a:endParaRPr sz="1200">
              <a:solidFill>
                <a:schemeClr val="dk1"/>
              </a:solidFill>
            </a:endParaRPr>
          </a:p>
          <a:p>
            <a:pPr indent="-311150" lvl="0" marL="457200" rtl="0" algn="l">
              <a:spcBef>
                <a:spcPts val="0"/>
              </a:spcBef>
              <a:spcAft>
                <a:spcPts val="0"/>
              </a:spcAft>
              <a:buClr>
                <a:schemeClr val="dk1"/>
              </a:buClr>
              <a:buSzPts val="1300"/>
              <a:buChar char="●"/>
            </a:pPr>
            <a:r>
              <a:rPr lang="en" sz="1200">
                <a:solidFill>
                  <a:schemeClr val="dk1"/>
                </a:solidFill>
              </a:rPr>
              <a:t>Motor weighs 81 gm and propeller 22 gms.</a:t>
            </a:r>
            <a:endParaRPr sz="13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ph type="title"/>
          </p:nvPr>
        </p:nvSpPr>
        <p:spPr>
          <a:xfrm>
            <a:off x="803675" y="307825"/>
            <a:ext cx="8024700" cy="787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dk2"/>
                </a:solidFill>
              </a:rPr>
              <a:t>Dynamic Thrust Calculation</a:t>
            </a:r>
            <a:endParaRPr>
              <a:solidFill>
                <a:schemeClr val="dk2"/>
              </a:solidFill>
            </a:endParaRPr>
          </a:p>
        </p:txBody>
      </p:sp>
      <p:sp>
        <p:nvSpPr>
          <p:cNvPr id="361" name="Google Shape;361;p53"/>
          <p:cNvSpPr txBox="1"/>
          <p:nvPr>
            <p:ph idx="1" type="body"/>
          </p:nvPr>
        </p:nvSpPr>
        <p:spPr>
          <a:xfrm>
            <a:off x="516575" y="1249600"/>
            <a:ext cx="8311800" cy="623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The dynamic thrust equation was used to get RPM for given thrust, pitch and speed.</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Using data from T-motors and APC propellers website, we compared different motor-propeller combinations for our objective.</a:t>
            </a:r>
            <a:endParaRPr sz="1200">
              <a:solidFill>
                <a:schemeClr val="dk1"/>
              </a:solidFill>
            </a:endParaRPr>
          </a:p>
        </p:txBody>
      </p:sp>
      <p:pic>
        <p:nvPicPr>
          <p:cNvPr id="362" name="Google Shape;362;p53"/>
          <p:cNvPicPr preferRelativeResize="0"/>
          <p:nvPr/>
        </p:nvPicPr>
        <p:blipFill>
          <a:blip r:embed="rId3">
            <a:alphaModFix/>
          </a:blip>
          <a:stretch>
            <a:fillRect/>
          </a:stretch>
        </p:blipFill>
        <p:spPr>
          <a:xfrm>
            <a:off x="111450" y="2571750"/>
            <a:ext cx="3737375" cy="2077150"/>
          </a:xfrm>
          <a:prstGeom prst="rect">
            <a:avLst/>
          </a:prstGeom>
          <a:noFill/>
          <a:ln>
            <a:noFill/>
          </a:ln>
        </p:spPr>
      </p:pic>
      <p:pic>
        <p:nvPicPr>
          <p:cNvPr id="363" name="Google Shape;363;p53"/>
          <p:cNvPicPr preferRelativeResize="0"/>
          <p:nvPr/>
        </p:nvPicPr>
        <p:blipFill>
          <a:blip r:embed="rId4">
            <a:alphaModFix/>
          </a:blip>
          <a:stretch>
            <a:fillRect/>
          </a:stretch>
        </p:blipFill>
        <p:spPr>
          <a:xfrm>
            <a:off x="4001225" y="2025100"/>
            <a:ext cx="4990376" cy="26028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4049113" y="307825"/>
            <a:ext cx="4779300" cy="1418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dk2"/>
                </a:solidFill>
              </a:rPr>
              <a:t>Battery</a:t>
            </a:r>
            <a:endParaRPr>
              <a:solidFill>
                <a:schemeClr val="dk2"/>
              </a:solidFill>
            </a:endParaRPr>
          </a:p>
        </p:txBody>
      </p:sp>
      <p:sp>
        <p:nvSpPr>
          <p:cNvPr id="369" name="Google Shape;369;p54"/>
          <p:cNvSpPr txBox="1"/>
          <p:nvPr>
            <p:ph idx="1" type="body"/>
          </p:nvPr>
        </p:nvSpPr>
        <p:spPr>
          <a:xfrm>
            <a:off x="4054888" y="1808125"/>
            <a:ext cx="4779300" cy="2768700"/>
          </a:xfrm>
          <a:prstGeom prst="rect">
            <a:avLst/>
          </a:prstGeom>
        </p:spPr>
        <p:txBody>
          <a:bodyPr anchorCtr="0" anchor="t" bIns="91425" lIns="91425" spcFirstLastPara="1" rIns="91425" wrap="square" tIns="91425">
            <a:normAutofit lnSpcReduction="10000"/>
          </a:bodyPr>
          <a:lstStyle/>
          <a:p>
            <a:pPr indent="-304800" lvl="0" marL="457200" rtl="0" algn="l">
              <a:lnSpc>
                <a:spcPct val="125000"/>
              </a:lnSpc>
              <a:spcBef>
                <a:spcPts val="0"/>
              </a:spcBef>
              <a:spcAft>
                <a:spcPts val="0"/>
              </a:spcAft>
              <a:buClr>
                <a:schemeClr val="dk1"/>
              </a:buClr>
              <a:buSzPts val="1200"/>
              <a:buChar char="●"/>
            </a:pPr>
            <a:r>
              <a:rPr lang="en" sz="1200">
                <a:solidFill>
                  <a:schemeClr val="dk1"/>
                </a:solidFill>
              </a:rPr>
              <a:t>The battery used is 1500mAh 3S 40C Li-polymer battery</a:t>
            </a:r>
            <a:endParaRPr sz="1200">
              <a:solidFill>
                <a:schemeClr val="dk1"/>
              </a:solidFill>
            </a:endParaRPr>
          </a:p>
          <a:p>
            <a:pPr indent="-304800" lvl="0" marL="457200" rtl="0" algn="l">
              <a:lnSpc>
                <a:spcPct val="125000"/>
              </a:lnSpc>
              <a:spcBef>
                <a:spcPts val="0"/>
              </a:spcBef>
              <a:spcAft>
                <a:spcPts val="0"/>
              </a:spcAft>
              <a:buClr>
                <a:schemeClr val="dk1"/>
              </a:buClr>
              <a:buSzPts val="1200"/>
              <a:buChar char="●"/>
            </a:pPr>
            <a:r>
              <a:rPr lang="en" sz="1200">
                <a:solidFill>
                  <a:schemeClr val="dk1"/>
                </a:solidFill>
              </a:rPr>
              <a:t>The battery weighs 120 gm, about 22% of the total empty weight. </a:t>
            </a:r>
            <a:endParaRPr sz="1200">
              <a:solidFill>
                <a:schemeClr val="dk1"/>
              </a:solidFill>
            </a:endParaRPr>
          </a:p>
          <a:p>
            <a:pPr indent="-304800" lvl="0" marL="457200" rtl="0" algn="l">
              <a:lnSpc>
                <a:spcPct val="125000"/>
              </a:lnSpc>
              <a:spcBef>
                <a:spcPts val="0"/>
              </a:spcBef>
              <a:spcAft>
                <a:spcPts val="0"/>
              </a:spcAft>
              <a:buClr>
                <a:schemeClr val="dk1"/>
              </a:buClr>
              <a:buSzPts val="1200"/>
              <a:buChar char="●"/>
            </a:pPr>
            <a:r>
              <a:rPr lang="en" sz="1200">
                <a:solidFill>
                  <a:schemeClr val="dk1"/>
                </a:solidFill>
              </a:rPr>
              <a:t>It offers about 500 charge and discharge cycles at 0.5C. </a:t>
            </a:r>
            <a:endParaRPr sz="1200">
              <a:solidFill>
                <a:schemeClr val="dk1"/>
              </a:solidFill>
            </a:endParaRPr>
          </a:p>
          <a:p>
            <a:pPr indent="-304800" lvl="0" marL="457200" rtl="0" algn="l">
              <a:lnSpc>
                <a:spcPct val="125000"/>
              </a:lnSpc>
              <a:spcBef>
                <a:spcPts val="0"/>
              </a:spcBef>
              <a:spcAft>
                <a:spcPts val="0"/>
              </a:spcAft>
              <a:buClr>
                <a:schemeClr val="dk1"/>
              </a:buClr>
              <a:buSzPts val="1200"/>
              <a:buChar char="●"/>
            </a:pPr>
            <a:r>
              <a:rPr lang="en" sz="1200">
                <a:solidFill>
                  <a:schemeClr val="dk1"/>
                </a:solidFill>
              </a:rPr>
              <a:t>Operating temperature = -10 C to 55 C</a:t>
            </a:r>
            <a:endParaRPr sz="1200">
              <a:solidFill>
                <a:schemeClr val="dk1"/>
              </a:solidFill>
            </a:endParaRPr>
          </a:p>
          <a:p>
            <a:pPr indent="-304800" lvl="0" marL="457200" rtl="0" algn="l">
              <a:lnSpc>
                <a:spcPct val="125000"/>
              </a:lnSpc>
              <a:spcBef>
                <a:spcPts val="0"/>
              </a:spcBef>
              <a:spcAft>
                <a:spcPts val="0"/>
              </a:spcAft>
              <a:buClr>
                <a:schemeClr val="dk1"/>
              </a:buClr>
              <a:buSzPts val="1200"/>
              <a:buChar char="●"/>
            </a:pPr>
            <a:r>
              <a:rPr lang="en" sz="1200">
                <a:solidFill>
                  <a:schemeClr val="dk1"/>
                </a:solidFill>
              </a:rPr>
              <a:t>Compared to Li-Ion or other batteries, it is safer as it uses a solid electrolyte and there is no possibility of leaks. </a:t>
            </a:r>
            <a:endParaRPr sz="1200">
              <a:solidFill>
                <a:schemeClr val="dk1"/>
              </a:solidFill>
            </a:endParaRPr>
          </a:p>
          <a:p>
            <a:pPr indent="-304800" lvl="0" marL="457200" rtl="0" algn="l">
              <a:lnSpc>
                <a:spcPct val="125000"/>
              </a:lnSpc>
              <a:spcBef>
                <a:spcPts val="0"/>
              </a:spcBef>
              <a:spcAft>
                <a:spcPts val="0"/>
              </a:spcAft>
              <a:buClr>
                <a:schemeClr val="dk1"/>
              </a:buClr>
              <a:buSzPts val="1200"/>
              <a:buChar char="●"/>
            </a:pPr>
            <a:r>
              <a:rPr lang="en" sz="1200">
                <a:solidFill>
                  <a:schemeClr val="dk1"/>
                </a:solidFill>
              </a:rPr>
              <a:t>Due to absence of metal casing, they are flexible and can handle pressures that make them resistant to breaking or burning if a crash occurs</a:t>
            </a:r>
            <a:endParaRPr sz="1200">
              <a:solidFill>
                <a:schemeClr val="dk1"/>
              </a:solidFill>
            </a:endParaRPr>
          </a:p>
          <a:p>
            <a:pPr indent="-304800" lvl="0" marL="457200" rtl="0" algn="l">
              <a:lnSpc>
                <a:spcPct val="125000"/>
              </a:lnSpc>
              <a:spcBef>
                <a:spcPts val="0"/>
              </a:spcBef>
              <a:spcAft>
                <a:spcPts val="0"/>
              </a:spcAft>
              <a:buClr>
                <a:schemeClr val="dk1"/>
              </a:buClr>
              <a:buSzPts val="1200"/>
              <a:buChar char="●"/>
            </a:pPr>
            <a:r>
              <a:rPr lang="en" sz="1200">
                <a:solidFill>
                  <a:schemeClr val="dk1"/>
                </a:solidFill>
              </a:rPr>
              <a:t>The selected battery can provide a flight time of 180 seconds.</a:t>
            </a:r>
            <a:endParaRPr sz="1500"/>
          </a:p>
        </p:txBody>
      </p:sp>
      <p:pic>
        <p:nvPicPr>
          <p:cNvPr id="370" name="Google Shape;370;p54"/>
          <p:cNvPicPr preferRelativeResize="0"/>
          <p:nvPr/>
        </p:nvPicPr>
        <p:blipFill rotWithShape="1">
          <a:blip r:embed="rId3">
            <a:alphaModFix/>
          </a:blip>
          <a:srcRect b="21776" l="0" r="0" t="21776"/>
          <a:stretch/>
        </p:blipFill>
        <p:spPr>
          <a:xfrm>
            <a:off x="652982" y="1808128"/>
            <a:ext cx="3042664" cy="171746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5"/>
          <p:cNvPicPr preferRelativeResize="0"/>
          <p:nvPr/>
        </p:nvPicPr>
        <p:blipFill rotWithShape="1">
          <a:blip r:embed="rId3">
            <a:alphaModFix/>
          </a:blip>
          <a:srcRect b="0" l="0" r="0" t="11995"/>
          <a:stretch/>
        </p:blipFill>
        <p:spPr>
          <a:xfrm>
            <a:off x="261200" y="2496550"/>
            <a:ext cx="3042674" cy="2214199"/>
          </a:xfrm>
          <a:prstGeom prst="rect">
            <a:avLst/>
          </a:prstGeom>
          <a:noFill/>
          <a:ln>
            <a:noFill/>
          </a:ln>
        </p:spPr>
      </p:pic>
      <p:sp>
        <p:nvSpPr>
          <p:cNvPr id="376" name="Google Shape;376;p55"/>
          <p:cNvSpPr txBox="1"/>
          <p:nvPr>
            <p:ph type="title"/>
          </p:nvPr>
        </p:nvSpPr>
        <p:spPr>
          <a:xfrm>
            <a:off x="3539550" y="468575"/>
            <a:ext cx="5289000" cy="114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dk2"/>
                </a:solidFill>
              </a:rPr>
              <a:t>Other Onboard Electronics</a:t>
            </a:r>
            <a:endParaRPr>
              <a:solidFill>
                <a:schemeClr val="dk2"/>
              </a:solidFill>
            </a:endParaRPr>
          </a:p>
        </p:txBody>
      </p:sp>
      <p:sp>
        <p:nvSpPr>
          <p:cNvPr id="377" name="Google Shape;377;p55"/>
          <p:cNvSpPr txBox="1"/>
          <p:nvPr>
            <p:ph idx="1" type="body"/>
          </p:nvPr>
        </p:nvSpPr>
        <p:spPr>
          <a:xfrm>
            <a:off x="3539550" y="1798225"/>
            <a:ext cx="5289000" cy="2953500"/>
          </a:xfrm>
          <a:prstGeom prst="rect">
            <a:avLst/>
          </a:prstGeom>
        </p:spPr>
        <p:txBody>
          <a:bodyPr anchorCtr="0" anchor="t" bIns="91425" lIns="91425" spcFirstLastPara="1" rIns="91425" wrap="square" tIns="91425">
            <a:noAutofit/>
          </a:bodyPr>
          <a:lstStyle/>
          <a:p>
            <a:pPr indent="-304800" lvl="0" marL="457200" rtl="0" algn="l">
              <a:lnSpc>
                <a:spcPct val="125000"/>
              </a:lnSpc>
              <a:spcBef>
                <a:spcPts val="0"/>
              </a:spcBef>
              <a:spcAft>
                <a:spcPts val="0"/>
              </a:spcAft>
              <a:buClr>
                <a:schemeClr val="dk1"/>
              </a:buClr>
              <a:buSzPts val="1200"/>
              <a:buChar char="●"/>
            </a:pPr>
            <a:r>
              <a:rPr lang="en" sz="1200">
                <a:solidFill>
                  <a:schemeClr val="dk1"/>
                </a:solidFill>
              </a:rPr>
              <a:t>The ESC used is the Wolfpack Opto 50Amp ESC</a:t>
            </a:r>
            <a:endParaRPr sz="1200">
              <a:solidFill>
                <a:schemeClr val="dk1"/>
              </a:solidFill>
            </a:endParaRPr>
          </a:p>
          <a:p>
            <a:pPr indent="-304800" lvl="0" marL="457200" rtl="0" algn="l">
              <a:lnSpc>
                <a:spcPct val="125000"/>
              </a:lnSpc>
              <a:spcBef>
                <a:spcPts val="0"/>
              </a:spcBef>
              <a:spcAft>
                <a:spcPts val="0"/>
              </a:spcAft>
              <a:buClr>
                <a:schemeClr val="dk1"/>
              </a:buClr>
              <a:buSzPts val="1200"/>
              <a:buFont typeface="Times New Roman"/>
              <a:buChar char="●"/>
            </a:pPr>
            <a:r>
              <a:rPr lang="en" sz="1200">
                <a:solidFill>
                  <a:schemeClr val="dk1"/>
                </a:solidFill>
              </a:rPr>
              <a:t>The expected maximum current to be drawn is around 40A.</a:t>
            </a:r>
            <a:endParaRPr sz="1200">
              <a:solidFill>
                <a:schemeClr val="dk1"/>
              </a:solidFill>
            </a:endParaRPr>
          </a:p>
          <a:p>
            <a:pPr indent="-304800" lvl="0" marL="457200" rtl="0" algn="l">
              <a:lnSpc>
                <a:spcPct val="125000"/>
              </a:lnSpc>
              <a:spcBef>
                <a:spcPts val="0"/>
              </a:spcBef>
              <a:spcAft>
                <a:spcPts val="0"/>
              </a:spcAft>
              <a:buClr>
                <a:schemeClr val="dk1"/>
              </a:buClr>
              <a:buSzPts val="1200"/>
              <a:buChar char="●"/>
            </a:pPr>
            <a:r>
              <a:rPr lang="en" sz="1200">
                <a:solidFill>
                  <a:schemeClr val="dk1"/>
                </a:solidFill>
              </a:rPr>
              <a:t>Two different servos were used in the Design: Towerpro SG90 and Towerpro SG92R</a:t>
            </a:r>
            <a:endParaRPr sz="1200">
              <a:solidFill>
                <a:schemeClr val="dk1"/>
              </a:solidFill>
            </a:endParaRPr>
          </a:p>
          <a:p>
            <a:pPr indent="-304800" lvl="0" marL="457200" rtl="0" algn="l">
              <a:lnSpc>
                <a:spcPct val="125000"/>
              </a:lnSpc>
              <a:spcBef>
                <a:spcPts val="0"/>
              </a:spcBef>
              <a:spcAft>
                <a:spcPts val="0"/>
              </a:spcAft>
              <a:buClr>
                <a:schemeClr val="dk1"/>
              </a:buClr>
              <a:buSzPts val="1200"/>
              <a:buChar char="●"/>
            </a:pPr>
            <a:r>
              <a:rPr lang="en" sz="1200">
                <a:solidFill>
                  <a:schemeClr val="dk1"/>
                </a:solidFill>
              </a:rPr>
              <a:t>The SG90 is used in the elevator and rudder of the plane as a torque of 0.016Nm is required to move the control surfaces at the desired position at cruise velocity. The SG90 can provide upto 0.117Nm.</a:t>
            </a:r>
            <a:endParaRPr sz="1200">
              <a:solidFill>
                <a:schemeClr val="dk1"/>
              </a:solidFill>
            </a:endParaRPr>
          </a:p>
          <a:p>
            <a:pPr indent="-304800" lvl="0" marL="457200" rtl="0" algn="l">
              <a:lnSpc>
                <a:spcPct val="125000"/>
              </a:lnSpc>
              <a:spcBef>
                <a:spcPts val="0"/>
              </a:spcBef>
              <a:spcAft>
                <a:spcPts val="0"/>
              </a:spcAft>
              <a:buClr>
                <a:schemeClr val="dk1"/>
              </a:buClr>
              <a:buSzPts val="1200"/>
              <a:buChar char="●"/>
            </a:pPr>
            <a:r>
              <a:rPr lang="en" sz="1200">
                <a:solidFill>
                  <a:schemeClr val="dk1"/>
                </a:solidFill>
              </a:rPr>
              <a:t>The SG92R is used to actuate the wing morphing states of the design. The design required maximum torque of about 0.18Nm. These servos can provide 0.24Nm.</a:t>
            </a:r>
            <a:endParaRPr sz="1200">
              <a:solidFill>
                <a:schemeClr val="dk1"/>
              </a:solidFill>
            </a:endParaRPr>
          </a:p>
          <a:p>
            <a:pPr indent="-304800" lvl="0" marL="457200" rtl="0" algn="l">
              <a:lnSpc>
                <a:spcPct val="125000"/>
              </a:lnSpc>
              <a:spcBef>
                <a:spcPts val="0"/>
              </a:spcBef>
              <a:spcAft>
                <a:spcPts val="0"/>
              </a:spcAft>
              <a:buClr>
                <a:schemeClr val="dk1"/>
              </a:buClr>
              <a:buSzPts val="1200"/>
              <a:buChar char="●"/>
            </a:pPr>
            <a:r>
              <a:rPr lang="en" sz="1200">
                <a:solidFill>
                  <a:schemeClr val="dk1"/>
                </a:solidFill>
              </a:rPr>
              <a:t>Both servos weigh at 9gms.</a:t>
            </a:r>
            <a:endParaRPr sz="1200">
              <a:solidFill>
                <a:schemeClr val="dk1"/>
              </a:solidFill>
              <a:latin typeface="Times New Roman"/>
              <a:ea typeface="Times New Roman"/>
              <a:cs typeface="Times New Roman"/>
              <a:sym typeface="Times New Roman"/>
            </a:endParaRPr>
          </a:p>
        </p:txBody>
      </p:sp>
      <p:pic>
        <p:nvPicPr>
          <p:cNvPr id="378" name="Google Shape;378;p55"/>
          <p:cNvPicPr preferRelativeResize="0"/>
          <p:nvPr/>
        </p:nvPicPr>
        <p:blipFill rotWithShape="1">
          <a:blip r:embed="rId4">
            <a:alphaModFix/>
          </a:blip>
          <a:srcRect b="6874" l="2060" r="4699" t="9903"/>
          <a:stretch/>
        </p:blipFill>
        <p:spPr>
          <a:xfrm>
            <a:off x="518087" y="1035725"/>
            <a:ext cx="2528899" cy="1418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6"/>
          <p:cNvPicPr preferRelativeResize="0"/>
          <p:nvPr/>
        </p:nvPicPr>
        <p:blipFill rotWithShape="1">
          <a:blip r:embed="rId3">
            <a:alphaModFix/>
          </a:blip>
          <a:srcRect b="0" l="0" r="0" t="0"/>
          <a:stretch/>
        </p:blipFill>
        <p:spPr>
          <a:xfrm flipH="1">
            <a:off x="0" y="0"/>
            <a:ext cx="9144003" cy="5143496"/>
          </a:xfrm>
          <a:prstGeom prst="rect">
            <a:avLst/>
          </a:prstGeom>
          <a:noFill/>
          <a:ln>
            <a:noFill/>
          </a:ln>
        </p:spPr>
      </p:pic>
      <p:sp>
        <p:nvSpPr>
          <p:cNvPr id="384" name="Google Shape;384;p56"/>
          <p:cNvSpPr/>
          <p:nvPr/>
        </p:nvSpPr>
        <p:spPr>
          <a:xfrm>
            <a:off x="0" y="0"/>
            <a:ext cx="2811300" cy="51435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6"/>
          <p:cNvSpPr txBox="1"/>
          <p:nvPr>
            <p:ph type="title"/>
          </p:nvPr>
        </p:nvSpPr>
        <p:spPr>
          <a:xfrm>
            <a:off x="232878" y="219975"/>
            <a:ext cx="2336400" cy="915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Transmitter and Receiver</a:t>
            </a:r>
            <a:endParaRPr/>
          </a:p>
        </p:txBody>
      </p:sp>
      <p:sp>
        <p:nvSpPr>
          <p:cNvPr id="386" name="Google Shape;386;p56"/>
          <p:cNvSpPr txBox="1"/>
          <p:nvPr>
            <p:ph idx="1" type="body"/>
          </p:nvPr>
        </p:nvSpPr>
        <p:spPr>
          <a:xfrm>
            <a:off x="232875" y="1290250"/>
            <a:ext cx="2336400" cy="3522900"/>
          </a:xfrm>
          <a:prstGeom prst="rect">
            <a:avLst/>
          </a:prstGeom>
        </p:spPr>
        <p:txBody>
          <a:bodyPr anchorCtr="0" anchor="t" bIns="91425" lIns="91425" spcFirstLastPara="1" rIns="91425" wrap="square" tIns="91425">
            <a:noAutofit/>
          </a:bodyPr>
          <a:lstStyle/>
          <a:p>
            <a:pPr indent="-304800" lvl="0" marL="457200" rtl="0" algn="l">
              <a:lnSpc>
                <a:spcPct val="95000"/>
              </a:lnSpc>
              <a:spcBef>
                <a:spcPts val="0"/>
              </a:spcBef>
              <a:spcAft>
                <a:spcPts val="0"/>
              </a:spcAft>
              <a:buClr>
                <a:schemeClr val="dk1"/>
              </a:buClr>
              <a:buSzPts val="1200"/>
              <a:buChar char="●"/>
            </a:pPr>
            <a:r>
              <a:rPr lang="en" sz="1200">
                <a:solidFill>
                  <a:schemeClr val="dk1"/>
                </a:solidFill>
              </a:rPr>
              <a:t>A 6-channel Tx-Rx from Aviaonic is used. </a:t>
            </a:r>
            <a:endParaRPr sz="1200">
              <a:solidFill>
                <a:schemeClr val="dk1"/>
              </a:solidFill>
            </a:endParaRPr>
          </a:p>
          <a:p>
            <a:pPr indent="-304800" lvl="0" marL="457200" rtl="0" algn="l">
              <a:lnSpc>
                <a:spcPct val="95000"/>
              </a:lnSpc>
              <a:spcBef>
                <a:spcPts val="0"/>
              </a:spcBef>
              <a:spcAft>
                <a:spcPts val="0"/>
              </a:spcAft>
              <a:buClr>
                <a:schemeClr val="dk1"/>
              </a:buClr>
              <a:buSzPts val="1200"/>
              <a:buChar char="●"/>
            </a:pPr>
            <a:r>
              <a:rPr lang="en" sz="1200">
                <a:solidFill>
                  <a:schemeClr val="dk1"/>
                </a:solidFill>
              </a:rPr>
              <a:t>4-Channels are utilized for the Aileron, elevator, thrust and rudder controls.</a:t>
            </a:r>
            <a:endParaRPr sz="1200">
              <a:solidFill>
                <a:schemeClr val="dk1"/>
              </a:solidFill>
            </a:endParaRPr>
          </a:p>
          <a:p>
            <a:pPr indent="-304800" lvl="0" marL="457200" rtl="0" algn="l">
              <a:lnSpc>
                <a:spcPct val="95000"/>
              </a:lnSpc>
              <a:spcBef>
                <a:spcPts val="0"/>
              </a:spcBef>
              <a:spcAft>
                <a:spcPts val="0"/>
              </a:spcAft>
              <a:buClr>
                <a:schemeClr val="dk1"/>
              </a:buClr>
              <a:buSzPts val="1200"/>
              <a:buChar char="●"/>
            </a:pPr>
            <a:r>
              <a:rPr lang="en" sz="1200">
                <a:solidFill>
                  <a:schemeClr val="dk1"/>
                </a:solidFill>
              </a:rPr>
              <a:t>5th channel has 3-states and can be utilized for additions such as payload dropping.</a:t>
            </a:r>
            <a:endParaRPr sz="1200">
              <a:solidFill>
                <a:schemeClr val="dk1"/>
              </a:solidFill>
            </a:endParaRPr>
          </a:p>
          <a:p>
            <a:pPr indent="-304800" lvl="0" marL="457200" rtl="0" algn="l">
              <a:lnSpc>
                <a:spcPct val="95000"/>
              </a:lnSpc>
              <a:spcBef>
                <a:spcPts val="0"/>
              </a:spcBef>
              <a:spcAft>
                <a:spcPts val="0"/>
              </a:spcAft>
              <a:buClr>
                <a:schemeClr val="dk1"/>
              </a:buClr>
              <a:buSzPts val="1200"/>
              <a:buChar char="●"/>
            </a:pPr>
            <a:r>
              <a:rPr lang="en" sz="1200">
                <a:solidFill>
                  <a:schemeClr val="dk1"/>
                </a:solidFill>
              </a:rPr>
              <a:t>6th channel is used to switch between 2 decided morph states.</a:t>
            </a:r>
            <a:endParaRPr sz="1200">
              <a:solidFill>
                <a:schemeClr val="dk1"/>
              </a:solidFill>
            </a:endParaRPr>
          </a:p>
          <a:p>
            <a:pPr indent="-304800" lvl="0" marL="457200" rtl="0" algn="l">
              <a:lnSpc>
                <a:spcPct val="95000"/>
              </a:lnSpc>
              <a:spcBef>
                <a:spcPts val="0"/>
              </a:spcBef>
              <a:spcAft>
                <a:spcPts val="0"/>
              </a:spcAft>
              <a:buClr>
                <a:schemeClr val="dk1"/>
              </a:buClr>
              <a:buSzPts val="1200"/>
              <a:buChar char="●"/>
            </a:pPr>
            <a:r>
              <a:rPr lang="en" sz="1200">
                <a:solidFill>
                  <a:schemeClr val="dk1"/>
                </a:solidFill>
              </a:rPr>
              <a:t>There is a possibility to freely morph the wing, but due to limitations in availability of such tx, we used a 6-channel transmitter.</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2"/>
                </a:solidFill>
              </a:rPr>
              <a:t>Structural Design and Manufac</a:t>
            </a:r>
            <a:r>
              <a:rPr lang="en">
                <a:solidFill>
                  <a:schemeClr val="lt2"/>
                </a:solidFill>
              </a:rPr>
              <a:t>turing</a:t>
            </a:r>
            <a:endParaRPr>
              <a:solidFill>
                <a:schemeClr val="l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58"/>
          <p:cNvPicPr preferRelativeResize="0"/>
          <p:nvPr/>
        </p:nvPicPr>
        <p:blipFill rotWithShape="1">
          <a:blip r:embed="rId3">
            <a:alphaModFix/>
          </a:blip>
          <a:srcRect b="0" l="0" r="0" t="29686"/>
          <a:stretch/>
        </p:blipFill>
        <p:spPr>
          <a:xfrm>
            <a:off x="0" y="1"/>
            <a:ext cx="9144000" cy="5143500"/>
          </a:xfrm>
          <a:prstGeom prst="rect">
            <a:avLst/>
          </a:prstGeom>
          <a:noFill/>
          <a:ln>
            <a:noFill/>
          </a:ln>
        </p:spPr>
      </p:pic>
      <p:sp>
        <p:nvSpPr>
          <p:cNvPr id="397" name="Google Shape;397;p58"/>
          <p:cNvSpPr txBox="1"/>
          <p:nvPr>
            <p:ph type="title"/>
          </p:nvPr>
        </p:nvSpPr>
        <p:spPr>
          <a:xfrm>
            <a:off x="311700" y="445025"/>
            <a:ext cx="459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Extensive use of 3D Printing with ABS</a:t>
            </a:r>
            <a:endParaRPr>
              <a:solidFill>
                <a:schemeClr val="lt2"/>
              </a:solidFill>
            </a:endParaRPr>
          </a:p>
        </p:txBody>
      </p:sp>
      <p:sp>
        <p:nvSpPr>
          <p:cNvPr id="398" name="Google Shape;398;p58"/>
          <p:cNvSpPr txBox="1"/>
          <p:nvPr/>
        </p:nvSpPr>
        <p:spPr>
          <a:xfrm>
            <a:off x="311700" y="1622875"/>
            <a:ext cx="3947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Char char="●"/>
            </a:pPr>
            <a:r>
              <a:rPr lang="en">
                <a:solidFill>
                  <a:schemeClr val="lt2"/>
                </a:solidFill>
              </a:rPr>
              <a:t>Every part that is not available in the market is 3D printed using ABS.</a:t>
            </a:r>
            <a:endParaRPr>
              <a:solidFill>
                <a:schemeClr val="lt2"/>
              </a:solidFill>
            </a:endParaRPr>
          </a:p>
          <a:p>
            <a:pPr indent="0" lvl="0" marL="457200" rtl="0" algn="l">
              <a:spcBef>
                <a:spcPts val="0"/>
              </a:spcBef>
              <a:spcAft>
                <a:spcPts val="0"/>
              </a:spcAft>
              <a:buNone/>
            </a:pPr>
            <a:r>
              <a:t/>
            </a:r>
            <a:endParaRPr>
              <a:solidFill>
                <a:schemeClr val="lt2"/>
              </a:solidFill>
            </a:endParaRPr>
          </a:p>
          <a:p>
            <a:pPr indent="-317500" lvl="0" marL="457200" rtl="0" algn="l">
              <a:spcBef>
                <a:spcPts val="0"/>
              </a:spcBef>
              <a:spcAft>
                <a:spcPts val="0"/>
              </a:spcAft>
              <a:buClr>
                <a:schemeClr val="lt2"/>
              </a:buClr>
              <a:buSzPts val="1400"/>
              <a:buChar char="●"/>
            </a:pPr>
            <a:r>
              <a:rPr lang="en">
                <a:solidFill>
                  <a:schemeClr val="lt2"/>
                </a:solidFill>
              </a:rPr>
              <a:t>The complex </a:t>
            </a:r>
            <a:r>
              <a:rPr lang="en">
                <a:solidFill>
                  <a:schemeClr val="lt2"/>
                </a:solidFill>
              </a:rPr>
              <a:t>pieces</a:t>
            </a:r>
            <a:r>
              <a:rPr lang="en">
                <a:solidFill>
                  <a:schemeClr val="lt2"/>
                </a:solidFill>
              </a:rPr>
              <a:t> of the wing morphing mechanism benefited from the flexibility of design additive manufacturing processes offer.</a:t>
            </a:r>
            <a:endParaRPr>
              <a:solidFill>
                <a:schemeClr val="lt2"/>
              </a:solidFill>
            </a:endParaRPr>
          </a:p>
          <a:p>
            <a:pPr indent="0" lvl="0" marL="457200" rtl="0" algn="l">
              <a:spcBef>
                <a:spcPts val="0"/>
              </a:spcBef>
              <a:spcAft>
                <a:spcPts val="0"/>
              </a:spcAft>
              <a:buNone/>
            </a:pPr>
            <a:r>
              <a:t/>
            </a:r>
            <a:endParaRPr>
              <a:solidFill>
                <a:schemeClr val="lt2"/>
              </a:solidFill>
            </a:endParaRPr>
          </a:p>
          <a:p>
            <a:pPr indent="-317500" lvl="0" marL="457200" rtl="0" algn="l">
              <a:spcBef>
                <a:spcPts val="0"/>
              </a:spcBef>
              <a:spcAft>
                <a:spcPts val="0"/>
              </a:spcAft>
              <a:buClr>
                <a:schemeClr val="lt2"/>
              </a:buClr>
              <a:buSzPts val="1400"/>
              <a:buChar char="●"/>
            </a:pPr>
            <a:r>
              <a:rPr lang="en">
                <a:solidFill>
                  <a:schemeClr val="lt2"/>
                </a:solidFill>
              </a:rPr>
              <a:t>The tail and fuselage are also </a:t>
            </a:r>
            <a:r>
              <a:rPr lang="en">
                <a:solidFill>
                  <a:schemeClr val="lt2"/>
                </a:solidFill>
              </a:rPr>
              <a:t>singular structures that supplement the strength of the materials.</a:t>
            </a:r>
            <a:endParaRPr>
              <a:solidFill>
                <a:schemeClr val="lt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9"/>
          <p:cNvPicPr preferRelativeResize="0"/>
          <p:nvPr/>
        </p:nvPicPr>
        <p:blipFill rotWithShape="1">
          <a:blip r:embed="rId3">
            <a:alphaModFix/>
          </a:blip>
          <a:srcRect b="0" l="0" r="0" t="29686"/>
          <a:stretch/>
        </p:blipFill>
        <p:spPr>
          <a:xfrm>
            <a:off x="0" y="0"/>
            <a:ext cx="9144000" cy="5143500"/>
          </a:xfrm>
          <a:prstGeom prst="rect">
            <a:avLst/>
          </a:prstGeom>
          <a:noFill/>
          <a:ln>
            <a:noFill/>
          </a:ln>
        </p:spPr>
      </p:pic>
      <p:sp>
        <p:nvSpPr>
          <p:cNvPr id="404" name="Google Shape;404;p59"/>
          <p:cNvSpPr txBox="1"/>
          <p:nvPr>
            <p:ph type="title"/>
          </p:nvPr>
        </p:nvSpPr>
        <p:spPr>
          <a:xfrm>
            <a:off x="311700" y="205950"/>
            <a:ext cx="3889500" cy="1275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lt2"/>
                </a:solidFill>
              </a:rPr>
              <a:t>Fuselage constructed with Generative Design</a:t>
            </a:r>
            <a:endParaRPr>
              <a:solidFill>
                <a:schemeClr val="lt2"/>
              </a:solidFill>
            </a:endParaRPr>
          </a:p>
        </p:txBody>
      </p:sp>
      <p:sp>
        <p:nvSpPr>
          <p:cNvPr id="405" name="Google Shape;405;p59"/>
          <p:cNvSpPr txBox="1"/>
          <p:nvPr>
            <p:ph idx="1" type="body"/>
          </p:nvPr>
        </p:nvSpPr>
        <p:spPr>
          <a:xfrm>
            <a:off x="311700" y="1540100"/>
            <a:ext cx="3889500" cy="3346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2"/>
              </a:buClr>
              <a:buSzPts val="1400"/>
              <a:buChar char="●"/>
            </a:pPr>
            <a:r>
              <a:rPr lang="en">
                <a:solidFill>
                  <a:schemeClr val="lt2"/>
                </a:solidFill>
              </a:rPr>
              <a:t>Generative Design is the use of AI to make design choices for the user. </a:t>
            </a:r>
            <a:endParaRPr>
              <a:solidFill>
                <a:schemeClr val="lt2"/>
              </a:solidFill>
            </a:endParaRPr>
          </a:p>
          <a:p>
            <a:pPr indent="0" lvl="0" marL="457200" rtl="0" algn="l">
              <a:spcBef>
                <a:spcPts val="1600"/>
              </a:spcBef>
              <a:spcAft>
                <a:spcPts val="0"/>
              </a:spcAft>
              <a:buNone/>
            </a:pPr>
            <a:r>
              <a:t/>
            </a:r>
            <a:endParaRPr>
              <a:solidFill>
                <a:schemeClr val="lt2"/>
              </a:solidFill>
            </a:endParaRPr>
          </a:p>
          <a:p>
            <a:pPr indent="-317500" lvl="0" marL="457200" rtl="0" algn="l">
              <a:spcBef>
                <a:spcPts val="1600"/>
              </a:spcBef>
              <a:spcAft>
                <a:spcPts val="0"/>
              </a:spcAft>
              <a:buClr>
                <a:schemeClr val="lt2"/>
              </a:buClr>
              <a:buSzPts val="1400"/>
              <a:buChar char="●"/>
            </a:pPr>
            <a:r>
              <a:rPr lang="en">
                <a:solidFill>
                  <a:schemeClr val="lt2"/>
                </a:solidFill>
              </a:rPr>
              <a:t>Reduced the weight of the fuselage significantly</a:t>
            </a:r>
            <a:endParaRPr>
              <a:solidFill>
                <a:schemeClr val="lt2"/>
              </a:solidFill>
            </a:endParaRPr>
          </a:p>
          <a:p>
            <a:pPr indent="0" lvl="0" marL="457200" rtl="0" algn="l">
              <a:spcBef>
                <a:spcPts val="1600"/>
              </a:spcBef>
              <a:spcAft>
                <a:spcPts val="0"/>
              </a:spcAft>
              <a:buNone/>
            </a:pPr>
            <a:r>
              <a:t/>
            </a:r>
            <a:endParaRPr>
              <a:solidFill>
                <a:schemeClr val="lt2"/>
              </a:solidFill>
            </a:endParaRPr>
          </a:p>
          <a:p>
            <a:pPr indent="-317500" lvl="0" marL="457200" rtl="0" algn="l">
              <a:spcBef>
                <a:spcPts val="1600"/>
              </a:spcBef>
              <a:spcAft>
                <a:spcPts val="0"/>
              </a:spcAft>
              <a:buClr>
                <a:schemeClr val="lt2"/>
              </a:buClr>
              <a:buSzPts val="1400"/>
              <a:buChar char="●"/>
            </a:pPr>
            <a:r>
              <a:rPr lang="en">
                <a:solidFill>
                  <a:schemeClr val="lt2"/>
                </a:solidFill>
              </a:rPr>
              <a:t>Maintained a healthy factor of safety at all joints and lead-bearing regions</a:t>
            </a:r>
            <a:endParaRPr>
              <a:solidFill>
                <a:schemeClr val="l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60"/>
          <p:cNvPicPr preferRelativeResize="0"/>
          <p:nvPr/>
        </p:nvPicPr>
        <p:blipFill rotWithShape="1">
          <a:blip r:embed="rId3">
            <a:alphaModFix/>
          </a:blip>
          <a:srcRect b="0" l="19471" r="0" t="43378"/>
          <a:stretch/>
        </p:blipFill>
        <p:spPr>
          <a:xfrm>
            <a:off x="0" y="0"/>
            <a:ext cx="9144000" cy="5143500"/>
          </a:xfrm>
          <a:prstGeom prst="rect">
            <a:avLst/>
          </a:prstGeom>
          <a:noFill/>
          <a:ln>
            <a:noFill/>
          </a:ln>
        </p:spPr>
      </p:pic>
      <p:sp>
        <p:nvSpPr>
          <p:cNvPr id="411" name="Google Shape;411;p60"/>
          <p:cNvSpPr txBox="1"/>
          <p:nvPr>
            <p:ph type="ctrTitle"/>
          </p:nvPr>
        </p:nvSpPr>
        <p:spPr>
          <a:xfrm>
            <a:off x="495050" y="421224"/>
            <a:ext cx="2704200" cy="18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Generative Design-inspired Wing and Tail Structure</a:t>
            </a:r>
            <a:endParaRPr/>
          </a:p>
        </p:txBody>
      </p:sp>
      <p:sp>
        <p:nvSpPr>
          <p:cNvPr id="412" name="Google Shape;412;p60"/>
          <p:cNvSpPr txBox="1"/>
          <p:nvPr/>
        </p:nvSpPr>
        <p:spPr>
          <a:xfrm>
            <a:off x="443150" y="2460400"/>
            <a:ext cx="2808000" cy="2401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2"/>
              </a:buClr>
              <a:buSzPts val="1200"/>
              <a:buChar char="●"/>
            </a:pPr>
            <a:r>
              <a:rPr lang="en" sz="1200">
                <a:solidFill>
                  <a:schemeClr val="lt2"/>
                </a:solidFill>
              </a:rPr>
              <a:t>Design of Wing and tail were inspired by the fuselage.</a:t>
            </a:r>
            <a:endParaRPr sz="1200">
              <a:solidFill>
                <a:schemeClr val="lt2"/>
              </a:solidFill>
            </a:endParaRPr>
          </a:p>
          <a:p>
            <a:pPr indent="0" lvl="0" marL="457200" rtl="0" algn="l">
              <a:spcBef>
                <a:spcPts val="0"/>
              </a:spcBef>
              <a:spcAft>
                <a:spcPts val="0"/>
              </a:spcAft>
              <a:buNone/>
            </a:pPr>
            <a:r>
              <a:t/>
            </a:r>
            <a:endParaRPr sz="1200">
              <a:solidFill>
                <a:schemeClr val="lt2"/>
              </a:solidFill>
            </a:endParaRPr>
          </a:p>
          <a:p>
            <a:pPr indent="-304800" lvl="0" marL="457200" rtl="0" algn="l">
              <a:spcBef>
                <a:spcPts val="0"/>
              </a:spcBef>
              <a:spcAft>
                <a:spcPts val="0"/>
              </a:spcAft>
              <a:buClr>
                <a:schemeClr val="lt2"/>
              </a:buClr>
              <a:buSzPts val="1200"/>
              <a:buChar char="●"/>
            </a:pPr>
            <a:r>
              <a:rPr lang="en" sz="1200">
                <a:solidFill>
                  <a:schemeClr val="lt2"/>
                </a:solidFill>
              </a:rPr>
              <a:t>Reinforcement is applied </a:t>
            </a:r>
            <a:r>
              <a:rPr lang="en" sz="1200">
                <a:solidFill>
                  <a:schemeClr val="lt2"/>
                </a:solidFill>
              </a:rPr>
              <a:t>judiciously</a:t>
            </a:r>
            <a:r>
              <a:rPr lang="en" sz="1200">
                <a:solidFill>
                  <a:schemeClr val="lt2"/>
                </a:solidFill>
              </a:rPr>
              <a:t> and unnecessary weight is shed.</a:t>
            </a:r>
            <a:endParaRPr sz="1200">
              <a:solidFill>
                <a:schemeClr val="lt2"/>
              </a:solidFill>
            </a:endParaRPr>
          </a:p>
          <a:p>
            <a:pPr indent="0" lvl="0" marL="457200" rtl="0" algn="l">
              <a:spcBef>
                <a:spcPts val="0"/>
              </a:spcBef>
              <a:spcAft>
                <a:spcPts val="0"/>
              </a:spcAft>
              <a:buNone/>
            </a:pPr>
            <a:r>
              <a:t/>
            </a:r>
            <a:endParaRPr sz="1200">
              <a:solidFill>
                <a:schemeClr val="lt2"/>
              </a:solidFill>
            </a:endParaRPr>
          </a:p>
          <a:p>
            <a:pPr indent="-304800" lvl="0" marL="457200" rtl="0" algn="l">
              <a:spcBef>
                <a:spcPts val="0"/>
              </a:spcBef>
              <a:spcAft>
                <a:spcPts val="0"/>
              </a:spcAft>
              <a:buClr>
                <a:schemeClr val="lt2"/>
              </a:buClr>
              <a:buSzPts val="1200"/>
              <a:buChar char="●"/>
            </a:pPr>
            <a:r>
              <a:rPr lang="en" sz="1200">
                <a:solidFill>
                  <a:schemeClr val="lt2"/>
                </a:solidFill>
              </a:rPr>
              <a:t>The surfaces of the wing and tail are to be covered with a </a:t>
            </a:r>
            <a:r>
              <a:rPr lang="en" sz="1200">
                <a:solidFill>
                  <a:schemeClr val="lt2"/>
                </a:solidFill>
              </a:rPr>
              <a:t>stretchable</a:t>
            </a:r>
            <a:r>
              <a:rPr lang="en" sz="1200">
                <a:solidFill>
                  <a:schemeClr val="lt2"/>
                </a:solidFill>
              </a:rPr>
              <a:t> elastomer like Polypropylene to create a smooth wing.</a:t>
            </a:r>
            <a:endParaRPr sz="1200">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61"/>
          <p:cNvPicPr preferRelativeResize="0"/>
          <p:nvPr/>
        </p:nvPicPr>
        <p:blipFill rotWithShape="1">
          <a:blip r:embed="rId3">
            <a:alphaModFix/>
          </a:blip>
          <a:srcRect b="0" l="0" r="0" t="29686"/>
          <a:stretch/>
        </p:blipFill>
        <p:spPr>
          <a:xfrm>
            <a:off x="0" y="0"/>
            <a:ext cx="9144000" cy="5143500"/>
          </a:xfrm>
          <a:prstGeom prst="rect">
            <a:avLst/>
          </a:prstGeom>
          <a:noFill/>
          <a:ln>
            <a:noFill/>
          </a:ln>
        </p:spPr>
      </p:pic>
      <p:sp>
        <p:nvSpPr>
          <p:cNvPr id="418" name="Google Shape;41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Payload Mount and Joints</a:t>
            </a:r>
            <a:endParaRPr>
              <a:solidFill>
                <a:schemeClr val="dk2"/>
              </a:solidFill>
            </a:endParaRPr>
          </a:p>
        </p:txBody>
      </p:sp>
      <p:sp>
        <p:nvSpPr>
          <p:cNvPr id="419" name="Google Shape;419;p61"/>
          <p:cNvSpPr txBox="1"/>
          <p:nvPr>
            <p:ph idx="1" type="body"/>
          </p:nvPr>
        </p:nvSpPr>
        <p:spPr>
          <a:xfrm>
            <a:off x="311700" y="1152475"/>
            <a:ext cx="3561000" cy="3416400"/>
          </a:xfrm>
          <a:prstGeom prst="rect">
            <a:avLst/>
          </a:prstGeom>
        </p:spPr>
        <p:txBody>
          <a:bodyPr anchorCtr="0" anchor="t" bIns="91425" lIns="91425" spcFirstLastPara="1" rIns="91425" wrap="square" tIns="91425">
            <a:normAutofit lnSpcReduction="10000"/>
          </a:bodyPr>
          <a:lstStyle/>
          <a:p>
            <a:pPr indent="-317500" lvl="0" marL="457200" rtl="0" algn="l">
              <a:lnSpc>
                <a:spcPct val="105000"/>
              </a:lnSpc>
              <a:spcBef>
                <a:spcPts val="0"/>
              </a:spcBef>
              <a:spcAft>
                <a:spcPts val="0"/>
              </a:spcAft>
              <a:buClr>
                <a:srgbClr val="616161"/>
              </a:buClr>
              <a:buSzPts val="1400"/>
              <a:buChar char="●"/>
            </a:pPr>
            <a:r>
              <a:rPr lang="en" sz="1400">
                <a:solidFill>
                  <a:srgbClr val="616161"/>
                </a:solidFill>
              </a:rPr>
              <a:t>Payload bay is an enclosed, tightly fit space with an opening in the aft section of the aircraft.</a:t>
            </a:r>
            <a:endParaRPr sz="1400">
              <a:solidFill>
                <a:srgbClr val="616161"/>
              </a:solidFill>
            </a:endParaRPr>
          </a:p>
          <a:p>
            <a:pPr indent="0" lvl="0" marL="457200" rtl="0" algn="l">
              <a:lnSpc>
                <a:spcPct val="105000"/>
              </a:lnSpc>
              <a:spcBef>
                <a:spcPts val="1200"/>
              </a:spcBef>
              <a:spcAft>
                <a:spcPts val="0"/>
              </a:spcAft>
              <a:buNone/>
            </a:pPr>
            <a:r>
              <a:t/>
            </a:r>
            <a:endParaRPr sz="1400">
              <a:solidFill>
                <a:srgbClr val="616161"/>
              </a:solidFill>
            </a:endParaRPr>
          </a:p>
          <a:p>
            <a:pPr indent="-317500" lvl="0" marL="457200" rtl="0" algn="l">
              <a:lnSpc>
                <a:spcPct val="105000"/>
              </a:lnSpc>
              <a:spcBef>
                <a:spcPts val="1200"/>
              </a:spcBef>
              <a:spcAft>
                <a:spcPts val="0"/>
              </a:spcAft>
              <a:buClr>
                <a:srgbClr val="616161"/>
              </a:buClr>
              <a:buSzPts val="1400"/>
              <a:buChar char="●"/>
            </a:pPr>
            <a:r>
              <a:rPr lang="en" sz="1400">
                <a:solidFill>
                  <a:srgbClr val="616161"/>
                </a:solidFill>
              </a:rPr>
              <a:t>Payload bay and electronics hatch have screwed-on caps to secure the contents inside.</a:t>
            </a:r>
            <a:endParaRPr sz="1400">
              <a:solidFill>
                <a:srgbClr val="616161"/>
              </a:solidFill>
            </a:endParaRPr>
          </a:p>
          <a:p>
            <a:pPr indent="0" lvl="0" marL="457200" rtl="0" algn="l">
              <a:lnSpc>
                <a:spcPct val="105000"/>
              </a:lnSpc>
              <a:spcBef>
                <a:spcPts val="1200"/>
              </a:spcBef>
              <a:spcAft>
                <a:spcPts val="0"/>
              </a:spcAft>
              <a:buNone/>
            </a:pPr>
            <a:r>
              <a:t/>
            </a:r>
            <a:endParaRPr sz="1400">
              <a:solidFill>
                <a:srgbClr val="616161"/>
              </a:solidFill>
            </a:endParaRPr>
          </a:p>
          <a:p>
            <a:pPr indent="-317500" lvl="0" marL="457200" rtl="0" algn="l">
              <a:lnSpc>
                <a:spcPct val="105000"/>
              </a:lnSpc>
              <a:spcBef>
                <a:spcPts val="1200"/>
              </a:spcBef>
              <a:spcAft>
                <a:spcPts val="0"/>
              </a:spcAft>
              <a:buClr>
                <a:srgbClr val="616161"/>
              </a:buClr>
              <a:buSzPts val="1400"/>
              <a:buChar char="●"/>
            </a:pPr>
            <a:r>
              <a:rPr lang="en" sz="1400">
                <a:solidFill>
                  <a:srgbClr val="616161"/>
                </a:solidFill>
              </a:rPr>
              <a:t>Placement is such to maintain CG at a position for an acceptable static margin, for both loaded (both payloads) and unloaded case.</a:t>
            </a:r>
            <a:endParaRPr sz="1400">
              <a:solidFill>
                <a:srgbClr val="61616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Dual-Purpose Aircraft</a:t>
            </a:r>
            <a:endParaRPr/>
          </a:p>
        </p:txBody>
      </p:sp>
      <p:sp>
        <p:nvSpPr>
          <p:cNvPr id="132" name="Google Shape;132;p26"/>
          <p:cNvSpPr txBox="1"/>
          <p:nvPr>
            <p:ph idx="1" type="body"/>
          </p:nvPr>
        </p:nvSpPr>
        <p:spPr>
          <a:xfrm>
            <a:off x="311700" y="1383625"/>
            <a:ext cx="3999900" cy="31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Fly over disaster-affected areas for extended periods of time</a:t>
            </a:r>
            <a:endParaRPr b="1"/>
          </a:p>
          <a:p>
            <a:pPr indent="0" lvl="0" marL="0" rtl="0" algn="l">
              <a:spcBef>
                <a:spcPts val="1200"/>
              </a:spcBef>
              <a:spcAft>
                <a:spcPts val="0"/>
              </a:spcAft>
              <a:buNone/>
            </a:pPr>
            <a:r>
              <a:rPr b="1" lang="en" sz="1800"/>
              <a:t>Endurance Mode</a:t>
            </a:r>
            <a:endParaRPr b="1" sz="1800"/>
          </a:p>
          <a:p>
            <a:pPr indent="-317500" lvl="0" marL="457200" rtl="0" algn="l">
              <a:spcBef>
                <a:spcPts val="1200"/>
              </a:spcBef>
              <a:spcAft>
                <a:spcPts val="0"/>
              </a:spcAft>
              <a:buSzPts val="1400"/>
              <a:buChar char="●"/>
            </a:pPr>
            <a:r>
              <a:rPr lang="en"/>
              <a:t>Low drag and low lift setup </a:t>
            </a:r>
            <a:endParaRPr/>
          </a:p>
          <a:p>
            <a:pPr indent="-317500" lvl="0" marL="457200" rtl="0" algn="l">
              <a:spcBef>
                <a:spcPts val="0"/>
              </a:spcBef>
              <a:spcAft>
                <a:spcPts val="0"/>
              </a:spcAft>
              <a:buSzPts val="1400"/>
              <a:buChar char="●"/>
            </a:pPr>
            <a:r>
              <a:rPr lang="en"/>
              <a:t>To carry only the most necessary components: A camera and communication equipment, to search for people and animals needing rescue</a:t>
            </a:r>
            <a:endParaRPr/>
          </a:p>
          <a:p>
            <a:pPr indent="-317500" lvl="0" marL="457200" rtl="0" algn="l">
              <a:spcBef>
                <a:spcPts val="0"/>
              </a:spcBef>
              <a:spcAft>
                <a:spcPts val="0"/>
              </a:spcAft>
              <a:buSzPts val="1400"/>
              <a:buChar char="●"/>
            </a:pPr>
            <a:r>
              <a:rPr lang="en"/>
              <a:t>Optimized for maximum endurance</a:t>
            </a:r>
            <a:endParaRPr/>
          </a:p>
        </p:txBody>
      </p:sp>
      <p:sp>
        <p:nvSpPr>
          <p:cNvPr id="133" name="Google Shape;133;p26"/>
          <p:cNvSpPr txBox="1"/>
          <p:nvPr>
            <p:ph idx="2" type="body"/>
          </p:nvPr>
        </p:nvSpPr>
        <p:spPr>
          <a:xfrm>
            <a:off x="4832400" y="1383775"/>
            <a:ext cx="3999900" cy="31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Dart towards a victim awaiting relief</a:t>
            </a:r>
            <a:endParaRPr b="1"/>
          </a:p>
          <a:p>
            <a:pPr indent="0" lvl="0" marL="0" rtl="0" algn="l">
              <a:spcBef>
                <a:spcPts val="1200"/>
              </a:spcBef>
              <a:spcAft>
                <a:spcPts val="0"/>
              </a:spcAft>
              <a:buClr>
                <a:schemeClr val="dk1"/>
              </a:buClr>
              <a:buSzPts val="1100"/>
              <a:buFont typeface="Arial"/>
              <a:buNone/>
            </a:pPr>
            <a:r>
              <a:rPr b="1" lang="en" sz="1800"/>
              <a:t>High-Payload Mode</a:t>
            </a:r>
            <a:endParaRPr b="1" sz="1800"/>
          </a:p>
          <a:p>
            <a:pPr indent="-317500" lvl="0" marL="457200" rtl="0" algn="l">
              <a:spcBef>
                <a:spcPts val="1200"/>
              </a:spcBef>
              <a:spcAft>
                <a:spcPts val="0"/>
              </a:spcAft>
              <a:buSzPts val="1400"/>
              <a:buChar char="●"/>
            </a:pPr>
            <a:r>
              <a:rPr lang="en"/>
              <a:t>High lift setup</a:t>
            </a:r>
            <a:endParaRPr/>
          </a:p>
          <a:p>
            <a:pPr indent="-317500" lvl="0" marL="457200" rtl="0" algn="l">
              <a:spcBef>
                <a:spcPts val="0"/>
              </a:spcBef>
              <a:spcAft>
                <a:spcPts val="0"/>
              </a:spcAft>
              <a:buSzPts val="1400"/>
              <a:buChar char="●"/>
            </a:pPr>
            <a:r>
              <a:rPr lang="en"/>
              <a:t>Can carry a heavy relief package to a victim of a disaster without delay</a:t>
            </a:r>
            <a:endParaRPr/>
          </a:p>
          <a:p>
            <a:pPr indent="-317500" lvl="0" marL="457200" rtl="0" algn="l">
              <a:spcBef>
                <a:spcPts val="0"/>
              </a:spcBef>
              <a:spcAft>
                <a:spcPts val="0"/>
              </a:spcAft>
              <a:buSzPts val="1400"/>
              <a:buChar char="●"/>
            </a:pPr>
            <a:r>
              <a:rPr lang="en"/>
              <a:t>Optimized for improved lift and maximum efficiency possible with the payload</a:t>
            </a:r>
            <a:endParaRPr/>
          </a:p>
          <a:p>
            <a:pPr indent="-317500" lvl="0" marL="457200" rtl="0" algn="l">
              <a:spcBef>
                <a:spcPts val="0"/>
              </a:spcBef>
              <a:spcAft>
                <a:spcPts val="0"/>
              </a:spcAft>
              <a:buSzPts val="1400"/>
              <a:buChar char="●"/>
            </a:pPr>
            <a:r>
              <a:rPr lang="en"/>
              <a:t>Does not need operating speed and angle of attack change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2"/>
          <p:cNvPicPr preferRelativeResize="0"/>
          <p:nvPr/>
        </p:nvPicPr>
        <p:blipFill rotWithShape="1">
          <a:blip r:embed="rId3">
            <a:alphaModFix/>
          </a:blip>
          <a:srcRect b="0" l="28181" r="0" t="49282"/>
          <a:stretch/>
        </p:blipFill>
        <p:spPr>
          <a:xfrm>
            <a:off x="0" y="0"/>
            <a:ext cx="9144000" cy="5143500"/>
          </a:xfrm>
          <a:prstGeom prst="rect">
            <a:avLst/>
          </a:prstGeom>
          <a:noFill/>
          <a:ln>
            <a:noFill/>
          </a:ln>
        </p:spPr>
      </p:pic>
      <p:sp>
        <p:nvSpPr>
          <p:cNvPr id="425" name="Google Shape;425;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2"/>
                </a:solidFill>
              </a:rPr>
              <a:t>Aluminium Booms and Spars</a:t>
            </a:r>
            <a:endParaRPr>
              <a:solidFill>
                <a:schemeClr val="lt2"/>
              </a:solidFill>
            </a:endParaRPr>
          </a:p>
        </p:txBody>
      </p:sp>
      <p:pic>
        <p:nvPicPr>
          <p:cNvPr id="426" name="Google Shape;426;p62"/>
          <p:cNvPicPr preferRelativeResize="0"/>
          <p:nvPr/>
        </p:nvPicPr>
        <p:blipFill>
          <a:blip r:embed="rId4">
            <a:alphaModFix/>
          </a:blip>
          <a:stretch>
            <a:fillRect/>
          </a:stretch>
        </p:blipFill>
        <p:spPr>
          <a:xfrm>
            <a:off x="311700" y="1402750"/>
            <a:ext cx="4414525" cy="2249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Switch between these two modes at the press of a button!</a:t>
            </a:r>
            <a:endParaRPr/>
          </a:p>
        </p:txBody>
      </p:sp>
      <p:sp>
        <p:nvSpPr>
          <p:cNvPr id="139" name="Google Shape;139;p27"/>
          <p:cNvSpPr txBox="1"/>
          <p:nvPr>
            <p:ph idx="1" type="subTitle"/>
          </p:nvPr>
        </p:nvSpPr>
        <p:spPr>
          <a:xfrm>
            <a:off x="265500" y="2803075"/>
            <a:ext cx="4045200" cy="1849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Morph Wing allows for the same aircraft to perform both roles, and many more, without any hassle of parts changes or delay!</a:t>
            </a:r>
            <a:endParaRPr/>
          </a:p>
        </p:txBody>
      </p:sp>
      <p:sp>
        <p:nvSpPr>
          <p:cNvPr id="140" name="Google Shape;140;p2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No need to change parts! Change mode mid-flight if needed!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311700" y="445025"/>
            <a:ext cx="391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 Endurance Mode (Search and Track Spec)</a:t>
            </a:r>
            <a:endParaRPr/>
          </a:p>
        </p:txBody>
      </p:sp>
      <p:graphicFrame>
        <p:nvGraphicFramePr>
          <p:cNvPr id="146" name="Google Shape;146;p28"/>
          <p:cNvGraphicFramePr/>
          <p:nvPr/>
        </p:nvGraphicFramePr>
        <p:xfrm>
          <a:off x="311700" y="1619250"/>
          <a:ext cx="3000000" cy="3000000"/>
        </p:xfrm>
        <a:graphic>
          <a:graphicData uri="http://schemas.openxmlformats.org/drawingml/2006/table">
            <a:tbl>
              <a:tblPr>
                <a:noFill/>
                <a:tableStyleId>{671785B1-3AAF-4A9C-961B-2BB5BF7A2FE0}</a:tableStyleId>
              </a:tblPr>
              <a:tblGrid>
                <a:gridCol w="1955150"/>
                <a:gridCol w="1955150"/>
              </a:tblGrid>
              <a:tr h="381000">
                <a:tc>
                  <a:txBody>
                    <a:bodyPr/>
                    <a:lstStyle/>
                    <a:p>
                      <a:pPr indent="0" lvl="0" marL="0" rtl="0" algn="l">
                        <a:spcBef>
                          <a:spcPts val="0"/>
                        </a:spcBef>
                        <a:spcAft>
                          <a:spcPts val="0"/>
                        </a:spcAft>
                        <a:buNone/>
                      </a:pPr>
                      <a:r>
                        <a:rPr lang="en"/>
                        <a:t>Characteristic</a:t>
                      </a:r>
                      <a:endParaRPr/>
                    </a:p>
                  </a:txBody>
                  <a:tcPr marT="91425" marB="91425" marR="91425" marL="91425"/>
                </a:tc>
                <a:tc>
                  <a:txBody>
                    <a:bodyPr/>
                    <a:lstStyle/>
                    <a:p>
                      <a:pPr indent="0" lvl="0" marL="0" rtl="0" algn="l">
                        <a:spcBef>
                          <a:spcPts val="0"/>
                        </a:spcBef>
                        <a:spcAft>
                          <a:spcPts val="0"/>
                        </a:spcAft>
                        <a:buNone/>
                      </a:pPr>
                      <a:r>
                        <a:rPr lang="en"/>
                        <a:t>Design Choice</a:t>
                      </a:r>
                      <a:endParaRPr/>
                    </a:p>
                  </a:txBody>
                  <a:tcPr marT="91425" marB="91425" marR="91425" marL="91425"/>
                </a:tc>
              </a:tr>
              <a:tr h="381000">
                <a:tc>
                  <a:txBody>
                    <a:bodyPr/>
                    <a:lstStyle/>
                    <a:p>
                      <a:pPr indent="0" lvl="0" marL="0" rtl="0" algn="l">
                        <a:spcBef>
                          <a:spcPts val="0"/>
                        </a:spcBef>
                        <a:spcAft>
                          <a:spcPts val="0"/>
                        </a:spcAft>
                        <a:buNone/>
                      </a:pPr>
                      <a:r>
                        <a:rPr lang="en"/>
                        <a:t>Loaded Net Weight</a:t>
                      </a:r>
                      <a:endParaRPr/>
                    </a:p>
                  </a:txBody>
                  <a:tcPr marT="91425" marB="91425" marR="91425" marL="91425"/>
                </a:tc>
                <a:tc>
                  <a:txBody>
                    <a:bodyPr/>
                    <a:lstStyle/>
                    <a:p>
                      <a:pPr indent="0" lvl="0" marL="0" rtl="0" algn="l">
                        <a:spcBef>
                          <a:spcPts val="0"/>
                        </a:spcBef>
                        <a:spcAft>
                          <a:spcPts val="0"/>
                        </a:spcAft>
                        <a:buNone/>
                      </a:pPr>
                      <a:r>
                        <a:rPr lang="en"/>
                        <a:t>2 kg</a:t>
                      </a:r>
                      <a:endParaRPr/>
                    </a:p>
                  </a:txBody>
                  <a:tcPr marT="91425" marB="91425" marR="91425" marL="91425"/>
                </a:tc>
              </a:tr>
              <a:tr h="381000">
                <a:tc>
                  <a:txBody>
                    <a:bodyPr/>
                    <a:lstStyle/>
                    <a:p>
                      <a:pPr indent="0" lvl="0" marL="0" rtl="0" algn="l">
                        <a:spcBef>
                          <a:spcPts val="0"/>
                        </a:spcBef>
                        <a:spcAft>
                          <a:spcPts val="0"/>
                        </a:spcAft>
                        <a:buNone/>
                      </a:pPr>
                      <a:r>
                        <a:rPr lang="en"/>
                        <a:t>Morph State</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Camber in Morph state</a:t>
                      </a:r>
                      <a:endParaRPr/>
                    </a:p>
                  </a:txBody>
                  <a:tcPr marT="91425" marB="91425" marR="91425" marL="91425"/>
                </a:tc>
                <a:tc>
                  <a:txBody>
                    <a:bodyPr/>
                    <a:lstStyle/>
                    <a:p>
                      <a:pPr indent="0" lvl="0" marL="0" rtl="0" algn="l">
                        <a:spcBef>
                          <a:spcPts val="0"/>
                        </a:spcBef>
                        <a:spcAft>
                          <a:spcPts val="0"/>
                        </a:spcAft>
                        <a:buNone/>
                      </a:pPr>
                      <a:r>
                        <a:rPr lang="en"/>
                        <a:t>4.36%</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Expected Endurance</a:t>
                      </a:r>
                      <a:endParaRPr/>
                    </a:p>
                  </a:txBody>
                  <a:tcPr marT="91425" marB="91425" marR="91425" marL="91425"/>
                </a:tc>
                <a:tc>
                  <a:txBody>
                    <a:bodyPr/>
                    <a:lstStyle/>
                    <a:p>
                      <a:pPr indent="0" lvl="0" marL="0" rtl="0" algn="l">
                        <a:spcBef>
                          <a:spcPts val="0"/>
                        </a:spcBef>
                        <a:spcAft>
                          <a:spcPts val="0"/>
                        </a:spcAft>
                        <a:buNone/>
                      </a:pPr>
                      <a:r>
                        <a:rPr lang="en"/>
                        <a:t>180 s</a:t>
                      </a:r>
                      <a:endParaRPr/>
                    </a:p>
                  </a:txBody>
                  <a:tcPr marT="91425" marB="91425" marR="91425" marL="91425"/>
                </a:tc>
              </a:tr>
            </a:tbl>
          </a:graphicData>
        </a:graphic>
      </p:graphicFrame>
      <p:graphicFrame>
        <p:nvGraphicFramePr>
          <p:cNvPr id="147" name="Google Shape;147;p28"/>
          <p:cNvGraphicFramePr/>
          <p:nvPr/>
        </p:nvGraphicFramePr>
        <p:xfrm>
          <a:off x="4922000" y="1619250"/>
          <a:ext cx="3000000" cy="3000000"/>
        </p:xfrm>
        <a:graphic>
          <a:graphicData uri="http://schemas.openxmlformats.org/drawingml/2006/table">
            <a:tbl>
              <a:tblPr>
                <a:noFill/>
                <a:tableStyleId>{671785B1-3AAF-4A9C-961B-2BB5BF7A2FE0}</a:tableStyleId>
              </a:tblPr>
              <a:tblGrid>
                <a:gridCol w="1955150"/>
                <a:gridCol w="1955150"/>
              </a:tblGrid>
              <a:tr h="381000">
                <a:tc>
                  <a:txBody>
                    <a:bodyPr/>
                    <a:lstStyle/>
                    <a:p>
                      <a:pPr indent="0" lvl="0" marL="0" rtl="0" algn="l">
                        <a:spcBef>
                          <a:spcPts val="0"/>
                        </a:spcBef>
                        <a:spcAft>
                          <a:spcPts val="0"/>
                        </a:spcAft>
                        <a:buNone/>
                      </a:pPr>
                      <a:r>
                        <a:rPr lang="en"/>
                        <a:t>Characteristic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Design Choice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Loaded Net Weight</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3 kg</a:t>
                      </a:r>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
                        <a:t>Morph State</a:t>
                      </a:r>
                      <a:endParaRPr/>
                    </a:p>
                  </a:txBody>
                  <a:tcPr marT="91425" marB="91425" marR="91425" marL="91425"/>
                </a:tc>
                <a:tc>
                  <a:txBody>
                    <a:bodyPr/>
                    <a:lstStyle/>
                    <a:p>
                      <a:pPr indent="0" lvl="0" marL="0" rtl="0" algn="l">
                        <a:spcBef>
                          <a:spcPts val="0"/>
                        </a:spcBef>
                        <a:spcAft>
                          <a:spcPts val="0"/>
                        </a:spcAft>
                        <a:buNone/>
                      </a:pPr>
                      <a:r>
                        <a:rPr lang="en"/>
                        <a:t>75%</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Camber in Morph state</a:t>
                      </a:r>
                      <a:endParaRPr/>
                    </a:p>
                  </a:txBody>
                  <a:tcPr marT="91425" marB="91425" marR="91425" marL="91425"/>
                </a:tc>
                <a:tc>
                  <a:txBody>
                    <a:bodyPr/>
                    <a:lstStyle/>
                    <a:p>
                      <a:pPr indent="0" lvl="0" marL="0" rtl="0" algn="l">
                        <a:spcBef>
                          <a:spcPts val="0"/>
                        </a:spcBef>
                        <a:spcAft>
                          <a:spcPts val="0"/>
                        </a:spcAft>
                        <a:buNone/>
                      </a:pPr>
                      <a:r>
                        <a:rPr lang="en"/>
                        <a:t>9.75%</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Expected Endurance</a:t>
                      </a:r>
                      <a:endParaRPr/>
                    </a:p>
                  </a:txBody>
                  <a:tcPr marT="91425" marB="91425" marR="91425" marL="91425"/>
                </a:tc>
                <a:tc>
                  <a:txBody>
                    <a:bodyPr/>
                    <a:lstStyle/>
                    <a:p>
                      <a:pPr indent="0" lvl="0" marL="0" rtl="0" algn="l">
                        <a:spcBef>
                          <a:spcPts val="0"/>
                        </a:spcBef>
                        <a:spcAft>
                          <a:spcPts val="0"/>
                        </a:spcAft>
                        <a:buNone/>
                      </a:pPr>
                      <a:r>
                        <a:rPr lang="en"/>
                        <a:t>60 s</a:t>
                      </a:r>
                      <a:endParaRPr/>
                    </a:p>
                  </a:txBody>
                  <a:tcPr marT="91425" marB="91425" marR="91425" marL="91425"/>
                </a:tc>
              </a:tr>
            </a:tbl>
          </a:graphicData>
        </a:graphic>
      </p:graphicFrame>
      <p:sp>
        <p:nvSpPr>
          <p:cNvPr id="148" name="Google Shape;148;p28"/>
          <p:cNvSpPr txBox="1"/>
          <p:nvPr>
            <p:ph type="title"/>
          </p:nvPr>
        </p:nvSpPr>
        <p:spPr>
          <a:xfrm>
            <a:off x="4922050" y="445025"/>
            <a:ext cx="391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Max Payload Mode (Payload Drop Spec)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2"/>
                </a:solidFill>
              </a:rPr>
              <a:t>Conceptual Design</a:t>
            </a:r>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Takeoff Analysis: Hand Launchability</a:t>
            </a:r>
            <a:endParaRPr/>
          </a:p>
        </p:txBody>
      </p:sp>
      <p:sp>
        <p:nvSpPr>
          <p:cNvPr id="159" name="Google Shape;15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H</a:t>
            </a:r>
            <a:r>
              <a:rPr lang="en" sz="1400"/>
              <a:t>and-launchability of our UAV poses a limitation to its mass and dimensions. </a:t>
            </a:r>
            <a:endParaRPr sz="1400"/>
          </a:p>
          <a:p>
            <a:pPr indent="0" lvl="0" marL="0" rtl="0" algn="l">
              <a:spcBef>
                <a:spcPts val="1200"/>
              </a:spcBef>
              <a:spcAft>
                <a:spcPts val="0"/>
              </a:spcAft>
              <a:buNone/>
            </a:pPr>
            <a:r>
              <a:rPr lang="en" sz="1400"/>
              <a:t>It also determines the stall velocity for a particular mass since there is a maximum velocity with which we can throw the aircraft.</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pic>
        <p:nvPicPr>
          <p:cNvPr id="160" name="Google Shape;160;p30"/>
          <p:cNvPicPr preferRelativeResize="0"/>
          <p:nvPr/>
        </p:nvPicPr>
        <p:blipFill>
          <a:blip r:embed="rId3">
            <a:alphaModFix/>
          </a:blip>
          <a:stretch>
            <a:fillRect/>
          </a:stretch>
        </p:blipFill>
        <p:spPr>
          <a:xfrm>
            <a:off x="734750" y="3983025"/>
            <a:ext cx="2630275" cy="614293"/>
          </a:xfrm>
          <a:prstGeom prst="rect">
            <a:avLst/>
          </a:prstGeom>
          <a:noFill/>
          <a:ln>
            <a:noFill/>
          </a:ln>
        </p:spPr>
      </p:pic>
      <p:pic>
        <p:nvPicPr>
          <p:cNvPr id="161" name="Google Shape;161;p30"/>
          <p:cNvPicPr preferRelativeResize="0"/>
          <p:nvPr/>
        </p:nvPicPr>
        <p:blipFill>
          <a:blip r:embed="rId4">
            <a:alphaModFix/>
          </a:blip>
          <a:stretch>
            <a:fillRect/>
          </a:stretch>
        </p:blipFill>
        <p:spPr>
          <a:xfrm>
            <a:off x="3555069" y="3831720"/>
            <a:ext cx="1869487" cy="916905"/>
          </a:xfrm>
          <a:prstGeom prst="rect">
            <a:avLst/>
          </a:prstGeom>
          <a:noFill/>
          <a:ln>
            <a:noFill/>
          </a:ln>
        </p:spPr>
      </p:pic>
      <p:pic>
        <p:nvPicPr>
          <p:cNvPr id="162" name="Google Shape;162;p30"/>
          <p:cNvPicPr preferRelativeResize="0"/>
          <p:nvPr/>
        </p:nvPicPr>
        <p:blipFill>
          <a:blip r:embed="rId5">
            <a:alphaModFix/>
          </a:blip>
          <a:stretch>
            <a:fillRect/>
          </a:stretch>
        </p:blipFill>
        <p:spPr>
          <a:xfrm>
            <a:off x="5614600" y="1954725"/>
            <a:ext cx="3217705" cy="3139426"/>
          </a:xfrm>
          <a:prstGeom prst="rect">
            <a:avLst/>
          </a:prstGeom>
          <a:noFill/>
          <a:ln>
            <a:noFill/>
          </a:ln>
        </p:spPr>
      </p:pic>
      <p:sp>
        <p:nvSpPr>
          <p:cNvPr id="163" name="Google Shape;163;p30"/>
          <p:cNvSpPr txBox="1"/>
          <p:nvPr/>
        </p:nvSpPr>
        <p:spPr>
          <a:xfrm>
            <a:off x="311700" y="2224625"/>
            <a:ext cx="4906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2"/>
                </a:solidFill>
              </a:rPr>
              <a:t>Using data from our previous aircraft and considering the maximum 3kg takeoff weight configuration, we get an estimate for the stall velocity to be around 12.5 ms</a:t>
            </a:r>
            <a:r>
              <a:rPr baseline="30000" lang="en">
                <a:solidFill>
                  <a:schemeClr val="dk2"/>
                </a:solidFill>
              </a:rPr>
              <a:t>-1</a:t>
            </a:r>
            <a:r>
              <a:rPr lang="en">
                <a:solidFill>
                  <a:schemeClr val="dk2"/>
                </a:solidFill>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cxnSp>
        <p:nvCxnSpPr>
          <p:cNvPr id="169" name="Google Shape;169;p31"/>
          <p:cNvCxnSpPr>
            <a:stCxn id="170" idx="2"/>
            <a:endCxn id="171" idx="1"/>
          </p:cNvCxnSpPr>
          <p:nvPr/>
        </p:nvCxnSpPr>
        <p:spPr>
          <a:xfrm>
            <a:off x="1762800" y="2652400"/>
            <a:ext cx="257100" cy="1330500"/>
          </a:xfrm>
          <a:prstGeom prst="bentConnector3">
            <a:avLst>
              <a:gd fmla="val 49980" name="adj1"/>
            </a:avLst>
          </a:prstGeom>
          <a:noFill/>
          <a:ln cap="flat" cmpd="sng" w="9525">
            <a:solidFill>
              <a:srgbClr val="434343"/>
            </a:solidFill>
            <a:prstDash val="solid"/>
            <a:round/>
            <a:headEnd len="sm" w="sm" type="none"/>
            <a:tailEnd len="sm" w="sm" type="stealth"/>
          </a:ln>
        </p:spPr>
      </p:cxnSp>
      <p:cxnSp>
        <p:nvCxnSpPr>
          <p:cNvPr id="172" name="Google Shape;172;p31"/>
          <p:cNvCxnSpPr>
            <a:stCxn id="173" idx="2"/>
          </p:cNvCxnSpPr>
          <p:nvPr/>
        </p:nvCxnSpPr>
        <p:spPr>
          <a:xfrm flipH="1" rot="-5400000">
            <a:off x="2248398" y="3323001"/>
            <a:ext cx="940800" cy="600"/>
          </a:xfrm>
          <a:prstGeom prst="bentConnector3">
            <a:avLst>
              <a:gd fmla="val 50000" name="adj1"/>
            </a:avLst>
          </a:prstGeom>
          <a:noFill/>
          <a:ln cap="flat" cmpd="sng" w="9525">
            <a:solidFill>
              <a:srgbClr val="434343"/>
            </a:solidFill>
            <a:prstDash val="solid"/>
            <a:round/>
            <a:headEnd len="sm" w="sm" type="triangle"/>
            <a:tailEnd len="sm" w="sm" type="none"/>
          </a:ln>
        </p:spPr>
      </p:cxnSp>
      <p:sp>
        <p:nvSpPr>
          <p:cNvPr id="170" name="Google Shape;170;p31"/>
          <p:cNvSpPr/>
          <p:nvPr/>
        </p:nvSpPr>
        <p:spPr>
          <a:xfrm rot="-5400000">
            <a:off x="-1200" y="2430700"/>
            <a:ext cx="3084600" cy="443400"/>
          </a:xfrm>
          <a:prstGeom prst="roundRect">
            <a:avLst>
              <a:gd fmla="val 16667" name="adj"/>
            </a:avLst>
          </a:prstGeom>
          <a:solidFill>
            <a:srgbClr val="840D35"/>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Input Parameters </a:t>
            </a:r>
            <a:r>
              <a:rPr lang="en" sz="1100">
                <a:solidFill>
                  <a:schemeClr val="lt1"/>
                </a:solidFill>
                <a:latin typeface="Roboto"/>
                <a:ea typeface="Roboto"/>
                <a:cs typeface="Roboto"/>
                <a:sym typeface="Roboto"/>
              </a:rPr>
              <a:t>(CD</a:t>
            </a:r>
            <a:r>
              <a:rPr baseline="-25000" lang="en" sz="1100">
                <a:solidFill>
                  <a:schemeClr val="lt1"/>
                </a:solidFill>
                <a:latin typeface="Roboto"/>
                <a:ea typeface="Roboto"/>
                <a:cs typeface="Roboto"/>
                <a:sym typeface="Roboto"/>
              </a:rPr>
              <a:t>0</a:t>
            </a:r>
            <a:r>
              <a:rPr lang="en" sz="1100">
                <a:solidFill>
                  <a:schemeClr val="lt1"/>
                </a:solidFill>
                <a:latin typeface="Roboto"/>
                <a:ea typeface="Roboto"/>
                <a:cs typeface="Roboto"/>
                <a:sym typeface="Roboto"/>
              </a:rPr>
              <a:t>,  K)</a:t>
            </a:r>
            <a:endParaRPr sz="1100">
              <a:solidFill>
                <a:srgbClr val="FFFFFF"/>
              </a:solidFill>
              <a:latin typeface="Roboto"/>
              <a:ea typeface="Roboto"/>
              <a:cs typeface="Roboto"/>
              <a:sym typeface="Roboto"/>
            </a:endParaRPr>
          </a:p>
        </p:txBody>
      </p:sp>
      <p:sp>
        <p:nvSpPr>
          <p:cNvPr id="173" name="Google Shape;173;p31"/>
          <p:cNvSpPr/>
          <p:nvPr/>
        </p:nvSpPr>
        <p:spPr>
          <a:xfrm>
            <a:off x="2019798" y="2452101"/>
            <a:ext cx="1397400" cy="400800"/>
          </a:xfrm>
          <a:prstGeom prst="roundRect">
            <a:avLst>
              <a:gd fmla="val 16667" name="adj"/>
            </a:avLst>
          </a:prstGeom>
          <a:solidFill>
            <a:srgbClr val="AC1145"/>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Wing and Power Loading</a:t>
            </a:r>
            <a:endParaRPr sz="1100">
              <a:solidFill>
                <a:srgbClr val="FFFFFF"/>
              </a:solidFill>
              <a:latin typeface="Roboto"/>
              <a:ea typeface="Roboto"/>
              <a:cs typeface="Roboto"/>
              <a:sym typeface="Roboto"/>
            </a:endParaRPr>
          </a:p>
        </p:txBody>
      </p:sp>
      <p:sp>
        <p:nvSpPr>
          <p:cNvPr id="171" name="Google Shape;171;p31"/>
          <p:cNvSpPr/>
          <p:nvPr/>
        </p:nvSpPr>
        <p:spPr>
          <a:xfrm>
            <a:off x="2019798" y="3782530"/>
            <a:ext cx="1397400" cy="400800"/>
          </a:xfrm>
          <a:prstGeom prst="roundRect">
            <a:avLst>
              <a:gd fmla="val 16667" name="adj"/>
            </a:avLst>
          </a:prstGeom>
          <a:solidFill>
            <a:srgbClr val="AC1145"/>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Performance Requirement</a:t>
            </a:r>
            <a:endParaRPr sz="1100">
              <a:solidFill>
                <a:srgbClr val="FFFFFF"/>
              </a:solidFill>
              <a:latin typeface="Roboto"/>
              <a:ea typeface="Roboto"/>
              <a:cs typeface="Roboto"/>
              <a:sym typeface="Roboto"/>
            </a:endParaRPr>
          </a:p>
        </p:txBody>
      </p:sp>
      <p:sp>
        <p:nvSpPr>
          <p:cNvPr id="174" name="Google Shape;174;p31"/>
          <p:cNvSpPr/>
          <p:nvPr/>
        </p:nvSpPr>
        <p:spPr>
          <a:xfrm>
            <a:off x="3674450" y="994293"/>
            <a:ext cx="1397400" cy="633300"/>
          </a:xfrm>
          <a:prstGeom prst="roundRect">
            <a:avLst>
              <a:gd fmla="val 16667" name="adj"/>
            </a:avLst>
          </a:prstGeom>
          <a:solidFill>
            <a:srgbClr val="B6124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Battery, Empty and Max Takeoff Weight</a:t>
            </a:r>
            <a:endParaRPr sz="1100">
              <a:solidFill>
                <a:srgbClr val="FFFFFF"/>
              </a:solidFill>
              <a:latin typeface="Roboto"/>
              <a:ea typeface="Roboto"/>
              <a:cs typeface="Roboto"/>
              <a:sym typeface="Roboto"/>
            </a:endParaRPr>
          </a:p>
        </p:txBody>
      </p:sp>
      <p:cxnSp>
        <p:nvCxnSpPr>
          <p:cNvPr id="175" name="Google Shape;175;p31"/>
          <p:cNvCxnSpPr>
            <a:stCxn id="176" idx="3"/>
            <a:endCxn id="174" idx="1"/>
          </p:cNvCxnSpPr>
          <p:nvPr/>
        </p:nvCxnSpPr>
        <p:spPr>
          <a:xfrm>
            <a:off x="3417198" y="1310961"/>
            <a:ext cx="257400" cy="600"/>
          </a:xfrm>
          <a:prstGeom prst="bentConnector3">
            <a:avLst>
              <a:gd fmla="val 49971" name="adj1"/>
            </a:avLst>
          </a:prstGeom>
          <a:noFill/>
          <a:ln cap="flat" cmpd="sng" w="9525">
            <a:solidFill>
              <a:srgbClr val="434343"/>
            </a:solidFill>
            <a:prstDash val="solid"/>
            <a:round/>
            <a:headEnd len="sm" w="sm" type="none"/>
            <a:tailEnd len="sm" w="sm" type="triangle"/>
          </a:ln>
        </p:spPr>
      </p:cxnSp>
      <p:sp>
        <p:nvSpPr>
          <p:cNvPr id="177" name="Google Shape;177;p31"/>
          <p:cNvSpPr/>
          <p:nvPr/>
        </p:nvSpPr>
        <p:spPr>
          <a:xfrm>
            <a:off x="5261125" y="2336150"/>
            <a:ext cx="1397400" cy="633300"/>
          </a:xfrm>
          <a:prstGeom prst="roundRect">
            <a:avLst>
              <a:gd fmla="val 16667" name="adj"/>
            </a:avLst>
          </a:prstGeom>
          <a:solidFill>
            <a:srgbClr val="C4134E"/>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Aircraft Aerodynamic and Stability Design</a:t>
            </a:r>
            <a:endParaRPr sz="1100">
              <a:solidFill>
                <a:srgbClr val="FFFFFF"/>
              </a:solidFill>
              <a:latin typeface="Roboto"/>
              <a:ea typeface="Roboto"/>
              <a:cs typeface="Roboto"/>
              <a:sym typeface="Roboto"/>
            </a:endParaRPr>
          </a:p>
        </p:txBody>
      </p:sp>
      <p:cxnSp>
        <p:nvCxnSpPr>
          <p:cNvPr id="178" name="Google Shape;178;p31"/>
          <p:cNvCxnSpPr>
            <a:stCxn id="179" idx="3"/>
            <a:endCxn id="177" idx="1"/>
          </p:cNvCxnSpPr>
          <p:nvPr/>
        </p:nvCxnSpPr>
        <p:spPr>
          <a:xfrm>
            <a:off x="5071836" y="2652501"/>
            <a:ext cx="189300" cy="600"/>
          </a:xfrm>
          <a:prstGeom prst="bentConnector3">
            <a:avLst>
              <a:gd fmla="val 49997" name="adj1"/>
            </a:avLst>
          </a:prstGeom>
          <a:noFill/>
          <a:ln cap="flat" cmpd="sng" w="9525">
            <a:solidFill>
              <a:srgbClr val="434343"/>
            </a:solidFill>
            <a:prstDash val="solid"/>
            <a:round/>
            <a:headEnd len="sm" w="sm" type="none"/>
            <a:tailEnd len="sm" w="sm" type="triangle"/>
          </a:ln>
        </p:spPr>
      </p:cxnSp>
      <p:cxnSp>
        <p:nvCxnSpPr>
          <p:cNvPr id="180" name="Google Shape;180;p31"/>
          <p:cNvCxnSpPr>
            <a:stCxn id="181" idx="1"/>
            <a:endCxn id="179" idx="2"/>
          </p:cNvCxnSpPr>
          <p:nvPr/>
        </p:nvCxnSpPr>
        <p:spPr>
          <a:xfrm rot="10800000">
            <a:off x="4373136" y="2852925"/>
            <a:ext cx="888000" cy="558600"/>
          </a:xfrm>
          <a:prstGeom prst="bentConnector2">
            <a:avLst/>
          </a:prstGeom>
          <a:noFill/>
          <a:ln cap="flat" cmpd="sng" w="9525">
            <a:solidFill>
              <a:srgbClr val="434343"/>
            </a:solidFill>
            <a:prstDash val="solid"/>
            <a:round/>
            <a:headEnd len="sm" w="sm" type="triangle"/>
            <a:tailEnd len="sm" w="sm" type="none"/>
          </a:ln>
        </p:spPr>
      </p:cxnSp>
      <p:sp>
        <p:nvSpPr>
          <p:cNvPr id="176" name="Google Shape;176;p31"/>
          <p:cNvSpPr/>
          <p:nvPr/>
        </p:nvSpPr>
        <p:spPr>
          <a:xfrm>
            <a:off x="2019798" y="1110561"/>
            <a:ext cx="1397400" cy="400800"/>
          </a:xfrm>
          <a:prstGeom prst="roundRect">
            <a:avLst>
              <a:gd fmla="val 16667" name="adj"/>
            </a:avLst>
          </a:prstGeom>
          <a:solidFill>
            <a:srgbClr val="AC1145"/>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Weight Estimation</a:t>
            </a:r>
            <a:endParaRPr sz="1100">
              <a:solidFill>
                <a:srgbClr val="FFFFFF"/>
              </a:solidFill>
              <a:latin typeface="Roboto"/>
              <a:ea typeface="Roboto"/>
              <a:cs typeface="Roboto"/>
              <a:sym typeface="Roboto"/>
            </a:endParaRPr>
          </a:p>
        </p:txBody>
      </p:sp>
      <p:cxnSp>
        <p:nvCxnSpPr>
          <p:cNvPr id="182" name="Google Shape;182;p31"/>
          <p:cNvCxnSpPr>
            <a:stCxn id="173" idx="0"/>
            <a:endCxn id="176" idx="2"/>
          </p:cNvCxnSpPr>
          <p:nvPr/>
        </p:nvCxnSpPr>
        <p:spPr>
          <a:xfrm rot="-5400000">
            <a:off x="2248398" y="1981401"/>
            <a:ext cx="940800" cy="600"/>
          </a:xfrm>
          <a:prstGeom prst="bentConnector3">
            <a:avLst>
              <a:gd fmla="val 49997" name="adj1"/>
            </a:avLst>
          </a:prstGeom>
          <a:noFill/>
          <a:ln cap="flat" cmpd="sng" w="9525">
            <a:solidFill>
              <a:srgbClr val="434343"/>
            </a:solidFill>
            <a:prstDash val="solid"/>
            <a:round/>
            <a:headEnd len="sm" w="sm" type="none"/>
            <a:tailEnd len="sm" w="sm" type="triangle"/>
          </a:ln>
        </p:spPr>
      </p:cxnSp>
      <p:sp>
        <p:nvSpPr>
          <p:cNvPr id="183" name="Google Shape;183;p31"/>
          <p:cNvSpPr/>
          <p:nvPr/>
        </p:nvSpPr>
        <p:spPr>
          <a:xfrm>
            <a:off x="6983725" y="878043"/>
            <a:ext cx="1397400" cy="633300"/>
          </a:xfrm>
          <a:prstGeom prst="roundRect">
            <a:avLst>
              <a:gd fmla="val 16667" name="adj"/>
            </a:avLst>
          </a:prstGeom>
          <a:solidFill>
            <a:srgbClr val="E1165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Wing Sizing and Design</a:t>
            </a:r>
            <a:endParaRPr sz="1100">
              <a:solidFill>
                <a:srgbClr val="FFFFFF"/>
              </a:solidFill>
              <a:latin typeface="Roboto"/>
              <a:ea typeface="Roboto"/>
              <a:cs typeface="Roboto"/>
              <a:sym typeface="Roboto"/>
            </a:endParaRPr>
          </a:p>
        </p:txBody>
      </p:sp>
      <p:sp>
        <p:nvSpPr>
          <p:cNvPr id="184" name="Google Shape;184;p31"/>
          <p:cNvSpPr/>
          <p:nvPr/>
        </p:nvSpPr>
        <p:spPr>
          <a:xfrm>
            <a:off x="6983750" y="1743926"/>
            <a:ext cx="1397400" cy="607800"/>
          </a:xfrm>
          <a:prstGeom prst="roundRect">
            <a:avLst>
              <a:gd fmla="val 16667" name="adj"/>
            </a:avLst>
          </a:prstGeom>
          <a:solidFill>
            <a:srgbClr val="E1165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Vertical </a:t>
            </a:r>
            <a:r>
              <a:rPr lang="en" sz="1100">
                <a:solidFill>
                  <a:schemeClr val="lt1"/>
                </a:solidFill>
                <a:latin typeface="Roboto"/>
                <a:ea typeface="Roboto"/>
                <a:cs typeface="Roboto"/>
                <a:sym typeface="Roboto"/>
              </a:rPr>
              <a:t>and Horizontal Tail </a:t>
            </a:r>
            <a:r>
              <a:rPr lang="en" sz="1100">
                <a:solidFill>
                  <a:srgbClr val="FFFFFF"/>
                </a:solidFill>
                <a:latin typeface="Roboto"/>
                <a:ea typeface="Roboto"/>
                <a:cs typeface="Roboto"/>
                <a:sym typeface="Roboto"/>
              </a:rPr>
              <a:t>Sizing</a:t>
            </a:r>
            <a:endParaRPr sz="1100">
              <a:solidFill>
                <a:srgbClr val="FFFFFF"/>
              </a:solidFill>
              <a:latin typeface="Roboto"/>
              <a:ea typeface="Roboto"/>
              <a:cs typeface="Roboto"/>
              <a:sym typeface="Roboto"/>
            </a:endParaRPr>
          </a:p>
        </p:txBody>
      </p:sp>
      <p:sp>
        <p:nvSpPr>
          <p:cNvPr id="185" name="Google Shape;185;p31"/>
          <p:cNvSpPr/>
          <p:nvPr/>
        </p:nvSpPr>
        <p:spPr>
          <a:xfrm>
            <a:off x="6983754" y="2452101"/>
            <a:ext cx="1397400" cy="400800"/>
          </a:xfrm>
          <a:prstGeom prst="roundRect">
            <a:avLst>
              <a:gd fmla="val 16667" name="adj"/>
            </a:avLst>
          </a:prstGeom>
          <a:solidFill>
            <a:srgbClr val="E1165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Control Surface Sizing</a:t>
            </a:r>
            <a:endParaRPr sz="1100">
              <a:solidFill>
                <a:srgbClr val="FFFFFF"/>
              </a:solidFill>
              <a:latin typeface="Roboto"/>
              <a:ea typeface="Roboto"/>
              <a:cs typeface="Roboto"/>
              <a:sym typeface="Roboto"/>
            </a:endParaRPr>
          </a:p>
        </p:txBody>
      </p:sp>
      <p:sp>
        <p:nvSpPr>
          <p:cNvPr id="186" name="Google Shape;186;p31"/>
          <p:cNvSpPr/>
          <p:nvPr/>
        </p:nvSpPr>
        <p:spPr>
          <a:xfrm>
            <a:off x="6983729" y="3782528"/>
            <a:ext cx="1397400" cy="400800"/>
          </a:xfrm>
          <a:prstGeom prst="roundRect">
            <a:avLst>
              <a:gd fmla="val 16667" name="adj"/>
            </a:avLst>
          </a:prstGeom>
          <a:solidFill>
            <a:srgbClr val="E1165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XFLR5 Analysis</a:t>
            </a:r>
            <a:endParaRPr sz="1100">
              <a:solidFill>
                <a:srgbClr val="FFFFFF"/>
              </a:solidFill>
              <a:latin typeface="Roboto"/>
              <a:ea typeface="Roboto"/>
              <a:cs typeface="Roboto"/>
              <a:sym typeface="Roboto"/>
            </a:endParaRPr>
          </a:p>
        </p:txBody>
      </p:sp>
      <p:cxnSp>
        <p:nvCxnSpPr>
          <p:cNvPr id="187" name="Google Shape;187;p31"/>
          <p:cNvCxnSpPr>
            <a:stCxn id="177" idx="0"/>
            <a:endCxn id="188" idx="2"/>
          </p:cNvCxnSpPr>
          <p:nvPr/>
        </p:nvCxnSpPr>
        <p:spPr>
          <a:xfrm rot="-5400000">
            <a:off x="5547775" y="1923500"/>
            <a:ext cx="824700" cy="600"/>
          </a:xfrm>
          <a:prstGeom prst="bentConnector3">
            <a:avLst>
              <a:gd fmla="val 50006" name="adj1"/>
            </a:avLst>
          </a:prstGeom>
          <a:noFill/>
          <a:ln cap="flat" cmpd="sng" w="9525">
            <a:solidFill>
              <a:srgbClr val="434343"/>
            </a:solidFill>
            <a:prstDash val="solid"/>
            <a:round/>
            <a:headEnd len="sm" w="sm" type="none"/>
            <a:tailEnd len="sm" w="sm" type="triangle"/>
          </a:ln>
        </p:spPr>
      </p:cxnSp>
      <p:cxnSp>
        <p:nvCxnSpPr>
          <p:cNvPr id="189" name="Google Shape;189;p31"/>
          <p:cNvCxnSpPr>
            <a:stCxn id="184" idx="1"/>
            <a:endCxn id="188" idx="3"/>
          </p:cNvCxnSpPr>
          <p:nvPr/>
        </p:nvCxnSpPr>
        <p:spPr>
          <a:xfrm rot="10800000">
            <a:off x="6658550" y="1194626"/>
            <a:ext cx="325200" cy="853200"/>
          </a:xfrm>
          <a:prstGeom prst="bentConnector3">
            <a:avLst>
              <a:gd fmla="val 50004" name="adj1"/>
            </a:avLst>
          </a:prstGeom>
          <a:noFill/>
          <a:ln cap="flat" cmpd="sng" w="9525">
            <a:solidFill>
              <a:srgbClr val="434343"/>
            </a:solidFill>
            <a:prstDash val="solid"/>
            <a:round/>
            <a:headEnd len="sm" w="sm" type="triangle"/>
            <a:tailEnd len="sm" w="sm" type="none"/>
          </a:ln>
        </p:spPr>
      </p:cxnSp>
      <p:cxnSp>
        <p:nvCxnSpPr>
          <p:cNvPr id="190" name="Google Shape;190;p31"/>
          <p:cNvCxnSpPr>
            <a:stCxn id="185" idx="1"/>
            <a:endCxn id="177" idx="3"/>
          </p:cNvCxnSpPr>
          <p:nvPr/>
        </p:nvCxnSpPr>
        <p:spPr>
          <a:xfrm flipH="1">
            <a:off x="6658554" y="2652501"/>
            <a:ext cx="325200" cy="600"/>
          </a:xfrm>
          <a:prstGeom prst="bentConnector3">
            <a:avLst>
              <a:gd fmla="val 50004" name="adj1"/>
            </a:avLst>
          </a:prstGeom>
          <a:noFill/>
          <a:ln cap="flat" cmpd="sng" w="9525">
            <a:solidFill>
              <a:srgbClr val="434343"/>
            </a:solidFill>
            <a:prstDash val="solid"/>
            <a:round/>
            <a:headEnd len="sm" w="sm" type="triangle"/>
            <a:tailEnd len="sm" w="sm" type="none"/>
          </a:ln>
        </p:spPr>
      </p:cxnSp>
      <p:cxnSp>
        <p:nvCxnSpPr>
          <p:cNvPr id="191" name="Google Shape;191;p31"/>
          <p:cNvCxnSpPr>
            <a:stCxn id="186" idx="3"/>
            <a:endCxn id="184" idx="3"/>
          </p:cNvCxnSpPr>
          <p:nvPr/>
        </p:nvCxnSpPr>
        <p:spPr>
          <a:xfrm flipH="1" rot="10800000">
            <a:off x="8381129" y="2047928"/>
            <a:ext cx="600" cy="1935000"/>
          </a:xfrm>
          <a:prstGeom prst="bentConnector3">
            <a:avLst>
              <a:gd fmla="val 39690978" name="adj1"/>
            </a:avLst>
          </a:prstGeom>
          <a:noFill/>
          <a:ln cap="flat" cmpd="sng" w="9525">
            <a:solidFill>
              <a:srgbClr val="434343"/>
            </a:solidFill>
            <a:prstDash val="solid"/>
            <a:round/>
            <a:headEnd len="sm" w="sm" type="triangle"/>
            <a:tailEnd len="sm" w="sm" type="none"/>
          </a:ln>
        </p:spPr>
      </p:cxnSp>
      <p:sp>
        <p:nvSpPr>
          <p:cNvPr id="179" name="Google Shape;179;p31"/>
          <p:cNvSpPr/>
          <p:nvPr/>
        </p:nvSpPr>
        <p:spPr>
          <a:xfrm>
            <a:off x="3674436" y="2452101"/>
            <a:ext cx="1397400" cy="400800"/>
          </a:xfrm>
          <a:prstGeom prst="roundRect">
            <a:avLst>
              <a:gd fmla="val 16667" name="adj"/>
            </a:avLst>
          </a:prstGeom>
          <a:solidFill>
            <a:srgbClr val="B6124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Wing Area and Power Required</a:t>
            </a:r>
            <a:endParaRPr sz="1100">
              <a:solidFill>
                <a:srgbClr val="FFFFFF"/>
              </a:solidFill>
              <a:latin typeface="Roboto"/>
              <a:ea typeface="Roboto"/>
              <a:cs typeface="Roboto"/>
              <a:sym typeface="Roboto"/>
            </a:endParaRPr>
          </a:p>
        </p:txBody>
      </p:sp>
      <p:sp>
        <p:nvSpPr>
          <p:cNvPr id="181" name="Google Shape;181;p31"/>
          <p:cNvSpPr/>
          <p:nvPr/>
        </p:nvSpPr>
        <p:spPr>
          <a:xfrm>
            <a:off x="5261136" y="3211125"/>
            <a:ext cx="1397400" cy="400800"/>
          </a:xfrm>
          <a:prstGeom prst="roundRect">
            <a:avLst>
              <a:gd fmla="val 16667" name="adj"/>
            </a:avLst>
          </a:prstGeom>
          <a:solidFill>
            <a:srgbClr val="B6124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Propulsion System Design</a:t>
            </a:r>
            <a:endParaRPr sz="1100">
              <a:solidFill>
                <a:srgbClr val="FFFFFF"/>
              </a:solidFill>
              <a:latin typeface="Roboto"/>
              <a:ea typeface="Roboto"/>
              <a:cs typeface="Roboto"/>
              <a:sym typeface="Roboto"/>
            </a:endParaRPr>
          </a:p>
        </p:txBody>
      </p:sp>
      <p:cxnSp>
        <p:nvCxnSpPr>
          <p:cNvPr id="192" name="Google Shape;192;p31"/>
          <p:cNvCxnSpPr>
            <a:stCxn id="173" idx="3"/>
            <a:endCxn id="179" idx="1"/>
          </p:cNvCxnSpPr>
          <p:nvPr/>
        </p:nvCxnSpPr>
        <p:spPr>
          <a:xfrm>
            <a:off x="3417198" y="2652501"/>
            <a:ext cx="257100" cy="600"/>
          </a:xfrm>
          <a:prstGeom prst="bentConnector3">
            <a:avLst>
              <a:gd fmla="val 50027" name="adj1"/>
            </a:avLst>
          </a:prstGeom>
          <a:noFill/>
          <a:ln cap="flat" cmpd="sng" w="9525">
            <a:solidFill>
              <a:srgbClr val="434343"/>
            </a:solidFill>
            <a:prstDash val="solid"/>
            <a:round/>
            <a:headEnd len="sm" w="sm" type="none"/>
            <a:tailEnd len="sm" w="sm" type="triangle"/>
          </a:ln>
        </p:spPr>
      </p:cxnSp>
      <p:cxnSp>
        <p:nvCxnSpPr>
          <p:cNvPr id="193" name="Google Shape;193;p31"/>
          <p:cNvCxnSpPr>
            <a:stCxn id="174" idx="2"/>
            <a:endCxn id="179" idx="0"/>
          </p:cNvCxnSpPr>
          <p:nvPr/>
        </p:nvCxnSpPr>
        <p:spPr>
          <a:xfrm flipH="1" rot="-5400000">
            <a:off x="3961250" y="2039493"/>
            <a:ext cx="824400" cy="600"/>
          </a:xfrm>
          <a:prstGeom prst="bentConnector3">
            <a:avLst>
              <a:gd fmla="val 50007" name="adj1"/>
            </a:avLst>
          </a:prstGeom>
          <a:noFill/>
          <a:ln cap="flat" cmpd="sng" w="9525">
            <a:solidFill>
              <a:srgbClr val="434343"/>
            </a:solidFill>
            <a:prstDash val="solid"/>
            <a:round/>
            <a:headEnd len="sm" w="sm" type="none"/>
            <a:tailEnd len="sm" w="sm" type="triangle"/>
          </a:ln>
        </p:spPr>
      </p:cxnSp>
      <p:cxnSp>
        <p:nvCxnSpPr>
          <p:cNvPr id="194" name="Google Shape;194;p31"/>
          <p:cNvCxnSpPr>
            <a:stCxn id="170" idx="2"/>
            <a:endCxn id="176" idx="1"/>
          </p:cNvCxnSpPr>
          <p:nvPr/>
        </p:nvCxnSpPr>
        <p:spPr>
          <a:xfrm flipH="1" rot="10800000">
            <a:off x="1762800" y="1311100"/>
            <a:ext cx="257100" cy="1341300"/>
          </a:xfrm>
          <a:prstGeom prst="bentConnector3">
            <a:avLst>
              <a:gd fmla="val 49980" name="adj1"/>
            </a:avLst>
          </a:prstGeom>
          <a:noFill/>
          <a:ln cap="flat" cmpd="sng" w="9525">
            <a:solidFill>
              <a:srgbClr val="434343"/>
            </a:solidFill>
            <a:prstDash val="solid"/>
            <a:round/>
            <a:headEnd len="sm" w="sm" type="none"/>
            <a:tailEnd len="sm" w="sm" type="stealth"/>
          </a:ln>
        </p:spPr>
      </p:cxnSp>
      <p:cxnSp>
        <p:nvCxnSpPr>
          <p:cNvPr id="195" name="Google Shape;195;p31"/>
          <p:cNvCxnSpPr>
            <a:stCxn id="186" idx="3"/>
            <a:endCxn id="183" idx="3"/>
          </p:cNvCxnSpPr>
          <p:nvPr/>
        </p:nvCxnSpPr>
        <p:spPr>
          <a:xfrm flipH="1" rot="10800000">
            <a:off x="8381129" y="1194728"/>
            <a:ext cx="600" cy="2788200"/>
          </a:xfrm>
          <a:prstGeom prst="bentConnector3">
            <a:avLst>
              <a:gd fmla="val 39687500" name="adj1"/>
            </a:avLst>
          </a:prstGeom>
          <a:noFill/>
          <a:ln cap="flat" cmpd="sng" w="9525">
            <a:solidFill>
              <a:srgbClr val="434343"/>
            </a:solidFill>
            <a:prstDash val="solid"/>
            <a:round/>
            <a:headEnd len="sm" w="sm" type="triangle"/>
            <a:tailEnd len="sm" w="sm" type="none"/>
          </a:ln>
        </p:spPr>
      </p:cxnSp>
      <p:cxnSp>
        <p:nvCxnSpPr>
          <p:cNvPr id="196" name="Google Shape;196;p31"/>
          <p:cNvCxnSpPr>
            <a:stCxn id="186" idx="3"/>
            <a:endCxn id="185" idx="3"/>
          </p:cNvCxnSpPr>
          <p:nvPr/>
        </p:nvCxnSpPr>
        <p:spPr>
          <a:xfrm flipH="1" rot="10800000">
            <a:off x="8381129" y="2652428"/>
            <a:ext cx="600" cy="1330500"/>
          </a:xfrm>
          <a:prstGeom prst="bentConnector3">
            <a:avLst>
              <a:gd fmla="val 39691667" name="adj1"/>
            </a:avLst>
          </a:prstGeom>
          <a:noFill/>
          <a:ln cap="flat" cmpd="sng" w="9525">
            <a:solidFill>
              <a:srgbClr val="434343"/>
            </a:solidFill>
            <a:prstDash val="solid"/>
            <a:round/>
            <a:headEnd len="sm" w="sm" type="triangle"/>
            <a:tailEnd len="sm" w="sm" type="none"/>
          </a:ln>
        </p:spPr>
      </p:cxnSp>
      <p:cxnSp>
        <p:nvCxnSpPr>
          <p:cNvPr id="197" name="Google Shape;197;p31"/>
          <p:cNvCxnSpPr>
            <a:stCxn id="170" idx="1"/>
            <a:endCxn id="198" idx="1"/>
          </p:cNvCxnSpPr>
          <p:nvPr/>
        </p:nvCxnSpPr>
        <p:spPr>
          <a:xfrm flipH="1" rot="-5400000">
            <a:off x="3277650" y="2458150"/>
            <a:ext cx="246900" cy="3720000"/>
          </a:xfrm>
          <a:prstGeom prst="bentConnector2">
            <a:avLst/>
          </a:prstGeom>
          <a:noFill/>
          <a:ln cap="flat" cmpd="sng" w="9525">
            <a:solidFill>
              <a:srgbClr val="434343"/>
            </a:solidFill>
            <a:prstDash val="solid"/>
            <a:round/>
            <a:headEnd len="sm" w="sm" type="triangle"/>
            <a:tailEnd len="sm" w="sm" type="none"/>
          </a:ln>
        </p:spPr>
      </p:cxnSp>
      <p:cxnSp>
        <p:nvCxnSpPr>
          <p:cNvPr id="199" name="Google Shape;199;p31"/>
          <p:cNvCxnSpPr>
            <a:stCxn id="200" idx="3"/>
            <a:endCxn id="181" idx="2"/>
          </p:cNvCxnSpPr>
          <p:nvPr/>
        </p:nvCxnSpPr>
        <p:spPr>
          <a:xfrm flipH="1" rot="10800000">
            <a:off x="5270692" y="3611828"/>
            <a:ext cx="689100" cy="371100"/>
          </a:xfrm>
          <a:prstGeom prst="bentConnector2">
            <a:avLst/>
          </a:prstGeom>
          <a:noFill/>
          <a:ln cap="flat" cmpd="sng" w="9525">
            <a:solidFill>
              <a:srgbClr val="434343"/>
            </a:solidFill>
            <a:prstDash val="solid"/>
            <a:round/>
            <a:headEnd len="sm" w="sm" type="triangle"/>
            <a:tailEnd len="sm" w="sm" type="none"/>
          </a:ln>
        </p:spPr>
      </p:cxnSp>
      <p:cxnSp>
        <p:nvCxnSpPr>
          <p:cNvPr id="201" name="Google Shape;201;p31"/>
          <p:cNvCxnSpPr>
            <a:stCxn id="200" idx="3"/>
            <a:endCxn id="198" idx="0"/>
          </p:cNvCxnSpPr>
          <p:nvPr/>
        </p:nvCxnSpPr>
        <p:spPr>
          <a:xfrm>
            <a:off x="5270692" y="3982928"/>
            <a:ext cx="689100" cy="258300"/>
          </a:xfrm>
          <a:prstGeom prst="bentConnector2">
            <a:avLst/>
          </a:prstGeom>
          <a:noFill/>
          <a:ln cap="flat" cmpd="sng" w="9525">
            <a:solidFill>
              <a:srgbClr val="434343"/>
            </a:solidFill>
            <a:prstDash val="solid"/>
            <a:round/>
            <a:headEnd len="sm" w="sm" type="triangle"/>
            <a:tailEnd len="sm" w="sm" type="none"/>
          </a:ln>
        </p:spPr>
      </p:cxnSp>
      <p:sp>
        <p:nvSpPr>
          <p:cNvPr id="200" name="Google Shape;200;p31"/>
          <p:cNvSpPr/>
          <p:nvPr/>
        </p:nvSpPr>
        <p:spPr>
          <a:xfrm>
            <a:off x="3873292" y="3782528"/>
            <a:ext cx="1397400" cy="400800"/>
          </a:xfrm>
          <a:prstGeom prst="roundRect">
            <a:avLst>
              <a:gd fmla="val 16667" name="adj"/>
            </a:avLst>
          </a:prstGeom>
          <a:solidFill>
            <a:srgbClr val="6AA84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Final Design</a:t>
            </a:r>
            <a:endParaRPr sz="1100">
              <a:solidFill>
                <a:srgbClr val="FFFFFF"/>
              </a:solidFill>
              <a:latin typeface="Roboto"/>
              <a:ea typeface="Roboto"/>
              <a:cs typeface="Roboto"/>
              <a:sym typeface="Roboto"/>
            </a:endParaRPr>
          </a:p>
        </p:txBody>
      </p:sp>
      <p:sp>
        <p:nvSpPr>
          <p:cNvPr id="188" name="Google Shape;188;p31"/>
          <p:cNvSpPr/>
          <p:nvPr/>
        </p:nvSpPr>
        <p:spPr>
          <a:xfrm>
            <a:off x="5261125" y="878043"/>
            <a:ext cx="1397400" cy="633300"/>
          </a:xfrm>
          <a:prstGeom prst="roundRect">
            <a:avLst>
              <a:gd fmla="val 16667" name="adj"/>
            </a:avLst>
          </a:prstGeom>
          <a:solidFill>
            <a:srgbClr val="E1165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Airfoil Selection</a:t>
            </a:r>
            <a:endParaRPr sz="1100">
              <a:solidFill>
                <a:srgbClr val="FFFFFF"/>
              </a:solidFill>
              <a:latin typeface="Roboto"/>
              <a:ea typeface="Roboto"/>
              <a:cs typeface="Roboto"/>
              <a:sym typeface="Roboto"/>
            </a:endParaRPr>
          </a:p>
        </p:txBody>
      </p:sp>
      <p:cxnSp>
        <p:nvCxnSpPr>
          <p:cNvPr id="202" name="Google Shape;202;p31"/>
          <p:cNvCxnSpPr>
            <a:stCxn id="188" idx="3"/>
            <a:endCxn id="183" idx="1"/>
          </p:cNvCxnSpPr>
          <p:nvPr/>
        </p:nvCxnSpPr>
        <p:spPr>
          <a:xfrm>
            <a:off x="6658525" y="1194693"/>
            <a:ext cx="325200" cy="600"/>
          </a:xfrm>
          <a:prstGeom prst="bentConnector3">
            <a:avLst>
              <a:gd fmla="val 50000" name="adj1"/>
            </a:avLst>
          </a:prstGeom>
          <a:noFill/>
          <a:ln cap="flat" cmpd="sng" w="9525">
            <a:solidFill>
              <a:srgbClr val="434343"/>
            </a:solidFill>
            <a:prstDash val="solid"/>
            <a:round/>
            <a:headEnd len="sm" w="sm" type="none"/>
            <a:tailEnd len="sm" w="sm" type="triangle"/>
          </a:ln>
        </p:spPr>
      </p:cxnSp>
      <p:sp>
        <p:nvSpPr>
          <p:cNvPr id="198" name="Google Shape;198;p31"/>
          <p:cNvSpPr/>
          <p:nvPr/>
        </p:nvSpPr>
        <p:spPr>
          <a:xfrm>
            <a:off x="5261129" y="4241228"/>
            <a:ext cx="1397400" cy="400800"/>
          </a:xfrm>
          <a:prstGeom prst="roundRect">
            <a:avLst>
              <a:gd fmla="val 16667" name="adj"/>
            </a:avLst>
          </a:prstGeom>
          <a:solidFill>
            <a:srgbClr val="E1165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Input Parameters Comparison</a:t>
            </a:r>
            <a:endParaRPr sz="1100">
              <a:solidFill>
                <a:srgbClr val="FFFFFF"/>
              </a:solidFill>
              <a:latin typeface="Roboto"/>
              <a:ea typeface="Roboto"/>
              <a:cs typeface="Roboto"/>
              <a:sym typeface="Roboto"/>
            </a:endParaRPr>
          </a:p>
        </p:txBody>
      </p:sp>
      <p:cxnSp>
        <p:nvCxnSpPr>
          <p:cNvPr id="203" name="Google Shape;203;p31"/>
          <p:cNvCxnSpPr>
            <a:stCxn id="198" idx="3"/>
            <a:endCxn id="186" idx="2"/>
          </p:cNvCxnSpPr>
          <p:nvPr/>
        </p:nvCxnSpPr>
        <p:spPr>
          <a:xfrm flipH="1" rot="10800000">
            <a:off x="6658529" y="4183328"/>
            <a:ext cx="1023900" cy="258300"/>
          </a:xfrm>
          <a:prstGeom prst="bentConnector2">
            <a:avLst/>
          </a:prstGeom>
          <a:noFill/>
          <a:ln cap="flat" cmpd="sng" w="9525">
            <a:solidFill>
              <a:srgbClr val="434343"/>
            </a:solidFill>
            <a:prstDash val="solid"/>
            <a:round/>
            <a:headEnd len="sm" w="sm" type="triangl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